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0.jpg" ContentType="image/jpeg"/>
  <Override PartName="/ppt/media/image11.jpg" ContentType="image/jpeg"/>
  <Override PartName="/ppt/media/image13.jpg" ContentType="image/jpeg"/>
  <Override PartName="/ppt/media/image14.jpg" ContentType="image/jpeg"/>
  <Override PartName="/ppt/media/image15.jpg" ContentType="image/jpeg"/>
  <Override PartName="/ppt/media/image16.jpg" ContentType="image/jpeg"/>
  <Override PartName="/ppt/media/image17.jpg" ContentType="image/jpeg"/>
  <Override PartName="/ppt/media/image18.jpg" ContentType="image/jpeg"/>
  <Override PartName="/ppt/media/image19.jpg" ContentType="image/jpeg"/>
  <Override PartName="/ppt/media/image20.jpg" ContentType="image/jpeg"/>
  <Override PartName="/ppt/media/image21.jpg" ContentType="image/jpeg"/>
  <Override PartName="/ppt/media/image29.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handoutMasterIdLst>
    <p:handoutMasterId r:id="rId46"/>
  </p:handoutMasterIdLst>
  <p:sldIdLst>
    <p:sldId id="256" r:id="rId2"/>
    <p:sldId id="265" r:id="rId3"/>
    <p:sldId id="279" r:id="rId4"/>
    <p:sldId id="275" r:id="rId5"/>
    <p:sldId id="277" r:id="rId6"/>
    <p:sldId id="278" r:id="rId7"/>
    <p:sldId id="282" r:id="rId8"/>
    <p:sldId id="284" r:id="rId9"/>
    <p:sldId id="285" r:id="rId10"/>
    <p:sldId id="310" r:id="rId11"/>
    <p:sldId id="280" r:id="rId12"/>
    <p:sldId id="296" r:id="rId13"/>
    <p:sldId id="287" r:id="rId14"/>
    <p:sldId id="297" r:id="rId15"/>
    <p:sldId id="298" r:id="rId16"/>
    <p:sldId id="319" r:id="rId17"/>
    <p:sldId id="311" r:id="rId18"/>
    <p:sldId id="295" r:id="rId19"/>
    <p:sldId id="281" r:id="rId20"/>
    <p:sldId id="283" r:id="rId21"/>
    <p:sldId id="286" r:id="rId22"/>
    <p:sldId id="288" r:id="rId23"/>
    <p:sldId id="289" r:id="rId24"/>
    <p:sldId id="292" r:id="rId25"/>
    <p:sldId id="313" r:id="rId26"/>
    <p:sldId id="301" r:id="rId27"/>
    <p:sldId id="303" r:id="rId28"/>
    <p:sldId id="307" r:id="rId29"/>
    <p:sldId id="304" r:id="rId30"/>
    <p:sldId id="317" r:id="rId31"/>
    <p:sldId id="312" r:id="rId32"/>
    <p:sldId id="306" r:id="rId33"/>
    <p:sldId id="309" r:id="rId34"/>
    <p:sldId id="314" r:id="rId35"/>
    <p:sldId id="291" r:id="rId36"/>
    <p:sldId id="300" r:id="rId37"/>
    <p:sldId id="302" r:id="rId38"/>
    <p:sldId id="308" r:id="rId39"/>
    <p:sldId id="315" r:id="rId40"/>
    <p:sldId id="316" r:id="rId41"/>
    <p:sldId id="321" r:id="rId42"/>
    <p:sldId id="320" r:id="rId43"/>
    <p:sldId id="318" r:id="rId4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983FEB-0787-4967-A4C7-385DCB4C7641}">
          <p14:sldIdLst>
            <p14:sldId id="256"/>
            <p14:sldId id="265"/>
            <p14:sldId id="279"/>
            <p14:sldId id="275"/>
            <p14:sldId id="277"/>
            <p14:sldId id="278"/>
            <p14:sldId id="282"/>
            <p14:sldId id="284"/>
            <p14:sldId id="285"/>
            <p14:sldId id="310"/>
            <p14:sldId id="280"/>
            <p14:sldId id="296"/>
            <p14:sldId id="287"/>
            <p14:sldId id="297"/>
            <p14:sldId id="298"/>
            <p14:sldId id="319"/>
            <p14:sldId id="311"/>
            <p14:sldId id="295"/>
            <p14:sldId id="281"/>
            <p14:sldId id="283"/>
            <p14:sldId id="286"/>
            <p14:sldId id="288"/>
            <p14:sldId id="289"/>
            <p14:sldId id="292"/>
            <p14:sldId id="313"/>
            <p14:sldId id="301"/>
            <p14:sldId id="303"/>
            <p14:sldId id="307"/>
            <p14:sldId id="304"/>
            <p14:sldId id="317"/>
            <p14:sldId id="312"/>
            <p14:sldId id="306"/>
            <p14:sldId id="309"/>
            <p14:sldId id="314"/>
            <p14:sldId id="291"/>
            <p14:sldId id="300"/>
            <p14:sldId id="302"/>
            <p14:sldId id="308"/>
            <p14:sldId id="315"/>
            <p14:sldId id="316"/>
            <p14:sldId id="321"/>
            <p14:sldId id="320"/>
            <p14:sldId id="318"/>
          </p14:sldIdLst>
        </p14:section>
      </p14:sectionLst>
    </p:ext>
    <p:ext uri="{EFAFB233-063F-42B5-8137-9DF3F51BA10A}">
      <p15:sldGuideLst xmlns:p15="http://schemas.microsoft.com/office/powerpoint/2012/main">
        <p15:guide id="1" orient="horz" pos="2160">
          <p15:clr>
            <a:srgbClr val="A4A3A4"/>
          </p15:clr>
        </p15:guide>
        <p15:guide id="8" pos="38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Reagan" initials="PR" lastIdx="1" clrIdx="0">
    <p:extLst>
      <p:ext uri="{19B8F6BF-5375-455C-9EA6-DF929625EA0E}">
        <p15:presenceInfo xmlns:p15="http://schemas.microsoft.com/office/powerpoint/2012/main" userId="85a61ab3f8aa1c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DDE0A-46B7-4944-9E99-FF6CE490C043}" v="36" dt="2019-03-04T02:26:32.5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06" autoAdjust="0"/>
  </p:normalViewPr>
  <p:slideViewPr>
    <p:cSldViewPr showGuides="1">
      <p:cViewPr varScale="1">
        <p:scale>
          <a:sx n="119" d="100"/>
          <a:sy n="119" d="100"/>
        </p:scale>
        <p:origin x="132" y="28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za Meraj" userId="63938e85aa19527b" providerId="Windows Live" clId="Web-{42FA3152-94EA-47D0-B3A3-0BB44AC12908}"/>
  </pc:docChgLst>
  <pc:docChgLst>
    <pc:chgData name="Hamiz Khan" userId="24c7489ea0ae3bae" providerId="LiveId" clId="{08EDDE0A-46B7-4944-9E99-FF6CE490C043}"/>
    <pc:docChg chg="undo custSel modSld">
      <pc:chgData name="Hamiz Khan" userId="24c7489ea0ae3bae" providerId="LiveId" clId="{08EDDE0A-46B7-4944-9E99-FF6CE490C043}" dt="2019-03-04T02:26:32.515" v="35" actId="20577"/>
      <pc:docMkLst>
        <pc:docMk/>
      </pc:docMkLst>
      <pc:sldChg chg="modSp">
        <pc:chgData name="Hamiz Khan" userId="24c7489ea0ae3bae" providerId="LiveId" clId="{08EDDE0A-46B7-4944-9E99-FF6CE490C043}" dt="2019-03-04T02:26:32.515" v="35" actId="20577"/>
        <pc:sldMkLst>
          <pc:docMk/>
          <pc:sldMk cId="1493259804" sldId="256"/>
        </pc:sldMkLst>
        <pc:spChg chg="mod">
          <ac:chgData name="Hamiz Khan" userId="24c7489ea0ae3bae" providerId="LiveId" clId="{08EDDE0A-46B7-4944-9E99-FF6CE490C043}" dt="2019-03-04T02:26:32.515" v="35" actId="20577"/>
          <ac:spMkLst>
            <pc:docMk/>
            <pc:sldMk cId="1493259804" sldId="256"/>
            <ac:spMk id="2" creationId="{00000000-0000-0000-0000-000000000000}"/>
          </ac:spMkLst>
        </pc:spChg>
        <pc:spChg chg="mod">
          <ac:chgData name="Hamiz Khan" userId="24c7489ea0ae3bae" providerId="LiveId" clId="{08EDDE0A-46B7-4944-9E99-FF6CE490C043}" dt="2019-03-04T02:24:26.519" v="34" actId="20577"/>
          <ac:spMkLst>
            <pc:docMk/>
            <pc:sldMk cId="1493259804" sldId="256"/>
            <ac:spMk id="3" creationId="{00000000-0000-0000-0000-000000000000}"/>
          </ac:spMkLst>
        </pc:spChg>
      </pc:sldChg>
    </pc:docChg>
  </pc:docChgLst>
  <pc:docChgLst>
    <pc:chgData name="Guest User" providerId="Windows Live" clId="Web-{61698456-B955-45F7-B3C0-5831666FAC09}"/>
  </pc:docChgLst>
  <pc:docChgLst>
    <pc:chgData name="Hamiz Khan" userId="24c7489ea0ae3bae" providerId="LiveId" clId="{5D33A0E9-4E44-4ADF-98DA-606D84765758}"/>
  </pc:docChgLst>
  <pc:docChgLst>
    <pc:chgData name="Zain Ahmed" userId="9991ee64f92a4039" providerId="Windows Live" clId="Web-{BD7EE5A1-1B07-4CFF-BBB8-6A41C758D8C4}"/>
  </pc:docChgLst>
  <pc:docChgLst>
    <pc:chgData name="Guest User" providerId="Windows Live" clId="Web-{E39A75D0-ADEE-4E8F-BEA1-329F11FD74A8}"/>
  </pc:docChgLst>
  <pc:docChgLst>
    <pc:chgData name="Patrick Reagan" userId="85a61ab3f8aa1c02" providerId="Windows Live" clId="Web-{9DB51705-9561-46CC-B1DD-0B386FEF7CE5}"/>
  </pc:docChgLst>
  <pc:docChgLst>
    <pc:chgData name="Patrick Reagan" userId="85a61ab3f8aa1c02" providerId="LiveId" clId="{8B551D90-A128-47A7-98DA-413B2E3CDFB4}"/>
  </pc:docChgLst>
  <pc:docChgLst>
    <pc:chgData name="Guest User" providerId="Windows Live" clId="Web-{65AA0914-B2D7-41DB-BB92-CDD5879F1A57}"/>
  </pc:docChgLst>
  <pc:docChgLst>
    <pc:chgData name="Obafemi Alli" userId="2163561abb9572be" providerId="LiveId" clId="{451E50CC-9202-D343-8BA4-70417A35A179}"/>
  </pc:docChgLst>
  <pc:docChgLst>
    <pc:chgData name="Guest User" providerId="Windows Live" clId="Web-{3103D319-B919-4954-825F-436444B704FE}"/>
  </pc:docChgLst>
  <pc:docChgLst>
    <pc:chgData name="Guest User" providerId="Windows Live" clId="Web-{95567A40-42D7-4461-BA22-F46362459B0F}"/>
  </pc:docChgLst>
  <pc:docChgLst>
    <pc:chgData name="Guest User" providerId="Windows Live" clId="Web-{3F0FE9E2-B8F1-4407-BD77-94CE8D7EA7CA}"/>
  </pc:docChgLst>
  <pc:docChgLst>
    <pc:chgData name="Guest User" providerId="Windows Live" clId="Web-{53CDDD06-2962-467D-B552-D71B1A950376}"/>
  </pc:docChgLst>
  <pc:docChgLst>
    <pc:chgData name="Humza Meraj" userId="63938e85aa19527b" providerId="LiveId" clId="{BC4C2A46-0740-4065-BF5B-4FA62EA907BF}"/>
  </pc:docChgLst>
  <pc:docChgLst>
    <pc:chgData name="Guest User" providerId="Windows Live" clId="Web-{598084CA-945B-45B0-8A31-FFC2CFB75C26}"/>
  </pc:docChgLst>
  <pc:docChgLst>
    <pc:chgData name="Guest User" providerId="Windows Live" clId="Web-{248B3F89-414E-48F5-A67C-3A3B91EFB151}"/>
  </pc:docChgLst>
  <pc:docChgLst>
    <pc:chgData name="Humza Meraj" userId="63938e85aa19527b" providerId="Windows Live" clId="Web-{B2A9D569-5EF5-4B13-B479-0D71893E4F59}"/>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3/3/2019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3/3/2019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B98AFB-CB0D-4DFE-87B9-B4B0D0DE73CD}" type="slidenum">
              <a:rPr lang="en-US" smtClean="0"/>
              <a:t>1</a:t>
            </a:fld>
            <a:endParaRPr lang="en-US"/>
          </a:p>
        </p:txBody>
      </p:sp>
    </p:spTree>
    <p:extLst>
      <p:ext uri="{BB962C8B-B14F-4D97-AF65-F5344CB8AC3E}">
        <p14:creationId xmlns:p14="http://schemas.microsoft.com/office/powerpoint/2010/main" val="245420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0FA9E5-6744-4841-888F-9E7CC0C2B7EC}" type="datetimeFigureOut">
              <a:rPr lang="en-US" smtClean="0"/>
              <a:t>3/3/2019</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a:p>
        </p:txBody>
      </p:sp>
    </p:spTree>
    <p:extLst>
      <p:ext uri="{BB962C8B-B14F-4D97-AF65-F5344CB8AC3E}">
        <p14:creationId xmlns:p14="http://schemas.microsoft.com/office/powerpoint/2010/main" val="49291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E0FA9E5-6744-4841-888F-9E7CC0C2B7EC}" type="datetimeFigureOut">
              <a:rPr lang="en-US" smtClean="0"/>
              <a:pPr/>
              <a:t>3/3/2019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2806340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3E0FA9E5-6744-4841-888F-9E7CC0C2B7EC}" type="datetimeFigureOut">
              <a:rPr lang="en-US" smtClean="0"/>
              <a:pPr/>
              <a:t>3/3/2019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4130859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3E0FA9E5-6744-4841-888F-9E7CC0C2B7EC}" type="datetimeFigureOut">
              <a:rPr lang="en-US" smtClean="0"/>
              <a:pPr/>
              <a:t>3/3/2019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pPr/>
              <a:t>‹#›</a:t>
            </a:fld>
            <a:endParaRPr lang="en-US" dirty="0"/>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2082676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0FA9E5-6744-4841-888F-9E7CC0C2B7EC}" type="datetimeFigureOut">
              <a:rPr lang="en-US" smtClean="0"/>
              <a:pPr/>
              <a:t>3/3/2019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2937614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E0FA9E5-6744-4841-888F-9E7CC0C2B7EC}" type="datetimeFigureOut">
              <a:rPr lang="en-US" smtClean="0"/>
              <a:pPr/>
              <a:t>3/3/2019</a:t>
            </a:fld>
            <a:endParaRPr lang="en-US" dirty="0"/>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82118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E0FA9E5-6744-4841-888F-9E7CC0C2B7EC}" type="datetimeFigureOut">
              <a:rPr lang="en-US" smtClean="0"/>
              <a:pPr/>
              <a:t>3/3/2019</a:t>
            </a:fld>
            <a:endParaRPr lang="en-US" dirty="0"/>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455923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0FA9E5-6744-4841-888F-9E7CC0C2B7EC}" type="datetimeFigureOut">
              <a:rPr lang="en-US" smtClean="0"/>
              <a:t>3/3/2019</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a:p>
        </p:txBody>
      </p:sp>
    </p:spTree>
    <p:extLst>
      <p:ext uri="{BB962C8B-B14F-4D97-AF65-F5344CB8AC3E}">
        <p14:creationId xmlns:p14="http://schemas.microsoft.com/office/powerpoint/2010/main" val="93889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0FA9E5-6744-4841-888F-9E7CC0C2B7EC}" type="datetimeFigureOut">
              <a:rPr lang="en-US" smtClean="0"/>
              <a:t>3/3/2019</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a:p>
        </p:txBody>
      </p:sp>
    </p:spTree>
    <p:extLst>
      <p:ext uri="{BB962C8B-B14F-4D97-AF65-F5344CB8AC3E}">
        <p14:creationId xmlns:p14="http://schemas.microsoft.com/office/powerpoint/2010/main" val="51604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E0FA9E5-6744-4841-888F-9E7CC0C2B7EC}" type="datetimeFigureOut">
              <a:rPr lang="en-US" smtClean="0"/>
              <a:t>3/3/2019</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a:p>
        </p:txBody>
      </p:sp>
    </p:spTree>
    <p:extLst>
      <p:ext uri="{BB962C8B-B14F-4D97-AF65-F5344CB8AC3E}">
        <p14:creationId xmlns:p14="http://schemas.microsoft.com/office/powerpoint/2010/main" val="281598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0FA9E5-6744-4841-888F-9E7CC0C2B7EC}" type="datetimeFigureOut">
              <a:rPr lang="en-US" smtClean="0"/>
              <a:t>3/3/2019</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a:p>
        </p:txBody>
      </p:sp>
    </p:spTree>
    <p:extLst>
      <p:ext uri="{BB962C8B-B14F-4D97-AF65-F5344CB8AC3E}">
        <p14:creationId xmlns:p14="http://schemas.microsoft.com/office/powerpoint/2010/main" val="362064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0FA9E5-6744-4841-888F-9E7CC0C2B7EC}" type="datetimeFigureOut">
              <a:rPr lang="en-US" smtClean="0"/>
              <a:t>3/3/2019</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AAEAE4A8-A6E5-453E-B946-FB774B73F48C}" type="slidenum">
              <a:rPr lang="en-US" smtClean="0"/>
              <a:t>‹#›</a:t>
            </a:fld>
            <a:endParaRPr lang="en-US"/>
          </a:p>
        </p:txBody>
      </p:sp>
    </p:spTree>
    <p:extLst>
      <p:ext uri="{BB962C8B-B14F-4D97-AF65-F5344CB8AC3E}">
        <p14:creationId xmlns:p14="http://schemas.microsoft.com/office/powerpoint/2010/main" val="362507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0FA9E5-6744-4841-888F-9E7CC0C2B7EC}" type="datetimeFigureOut">
              <a:rPr lang="en-US" smtClean="0"/>
              <a:t>3/3/2019</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AAEAE4A8-A6E5-453E-B946-FB774B73F48C}" type="slidenum">
              <a:rPr lang="en-US" smtClean="0"/>
              <a:t>‹#›</a:t>
            </a:fld>
            <a:endParaRPr lang="en-US"/>
          </a:p>
        </p:txBody>
      </p:sp>
    </p:spTree>
    <p:extLst>
      <p:ext uri="{BB962C8B-B14F-4D97-AF65-F5344CB8AC3E}">
        <p14:creationId xmlns:p14="http://schemas.microsoft.com/office/powerpoint/2010/main" val="146132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E0FA9E5-6744-4841-888F-9E7CC0C2B7EC}" type="datetimeFigureOut">
              <a:rPr lang="en-US" smtClean="0"/>
              <a:t>3/3/2019</a:t>
            </a:fld>
            <a:endParaRPr lang="en-US"/>
          </a:p>
        </p:txBody>
      </p:sp>
      <p:sp>
        <p:nvSpPr>
          <p:cNvPr id="5" name="Footer Placeholder 3"/>
          <p:cNvSpPr>
            <a:spLocks noGrp="1"/>
          </p:cNvSpPr>
          <p:nvPr>
            <p:ph type="ftr" sz="quarter" idx="11"/>
          </p:nvPr>
        </p:nvSpPr>
        <p:spPr/>
        <p:txBody>
          <a:bodyPr/>
          <a:lstStyle/>
          <a:p>
            <a:r>
              <a:rPr lang="en-US"/>
              <a:t>Add a footer</a:t>
            </a:r>
            <a:endParaRPr lang="en-US" dirty="0"/>
          </a:p>
        </p:txBody>
      </p:sp>
      <p:sp>
        <p:nvSpPr>
          <p:cNvPr id="6" name="Slide Number Placeholder 4"/>
          <p:cNvSpPr>
            <a:spLocks noGrp="1"/>
          </p:cNvSpPr>
          <p:nvPr>
            <p:ph type="sldNum" sz="quarter" idx="12"/>
          </p:nvPr>
        </p:nvSpPr>
        <p:spPr/>
        <p:txBody>
          <a:bodyPr/>
          <a:lstStyle/>
          <a:p>
            <a:fld id="{AAEAE4A8-A6E5-453E-B946-FB774B73F48C}" type="slidenum">
              <a:rPr lang="en-US" smtClean="0"/>
              <a:t>‹#›</a:t>
            </a:fld>
            <a:endParaRPr lang="en-US"/>
          </a:p>
        </p:txBody>
      </p:sp>
    </p:spTree>
    <p:extLst>
      <p:ext uri="{BB962C8B-B14F-4D97-AF65-F5344CB8AC3E}">
        <p14:creationId xmlns:p14="http://schemas.microsoft.com/office/powerpoint/2010/main" val="346004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E0FA9E5-6744-4841-888F-9E7CC0C2B7EC}" type="datetimeFigureOut">
              <a:rPr lang="en-US" smtClean="0"/>
              <a:t>3/3/2019</a:t>
            </a:fld>
            <a:endParaRPr lang="en-US"/>
          </a:p>
        </p:txBody>
      </p:sp>
      <p:sp>
        <p:nvSpPr>
          <p:cNvPr id="5" name="Footer Placeholder 2"/>
          <p:cNvSpPr>
            <a:spLocks noGrp="1"/>
          </p:cNvSpPr>
          <p:nvPr>
            <p:ph type="ftr" sz="quarter" idx="11"/>
          </p:nvPr>
        </p:nvSpPr>
        <p:spPr/>
        <p:txBody>
          <a:bodyPr/>
          <a:lstStyle/>
          <a:p>
            <a:r>
              <a:rPr lang="en-US"/>
              <a:t>Add a footer</a:t>
            </a:r>
            <a:endParaRPr lang="en-US" dirty="0"/>
          </a:p>
        </p:txBody>
      </p:sp>
      <p:sp>
        <p:nvSpPr>
          <p:cNvPr id="6" name="Slide Number Placeholder 3"/>
          <p:cNvSpPr>
            <a:spLocks noGrp="1"/>
          </p:cNvSpPr>
          <p:nvPr>
            <p:ph type="sldNum" sz="quarter" idx="12"/>
          </p:nvPr>
        </p:nvSpPr>
        <p:spPr/>
        <p:txBody>
          <a:bodyPr/>
          <a:lstStyle/>
          <a:p>
            <a:fld id="{AAEAE4A8-A6E5-453E-B946-FB774B73F48C}" type="slidenum">
              <a:rPr lang="en-US" smtClean="0"/>
              <a:t>‹#›</a:t>
            </a:fld>
            <a:endParaRPr lang="en-US"/>
          </a:p>
        </p:txBody>
      </p:sp>
    </p:spTree>
    <p:extLst>
      <p:ext uri="{BB962C8B-B14F-4D97-AF65-F5344CB8AC3E}">
        <p14:creationId xmlns:p14="http://schemas.microsoft.com/office/powerpoint/2010/main" val="311924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3E0FA9E5-6744-4841-888F-9E7CC0C2B7EC}" type="datetimeFigureOut">
              <a:rPr lang="en-US" smtClean="0"/>
              <a:t>3/3/2019</a:t>
            </a:fld>
            <a:endParaRPr lang="en-US"/>
          </a:p>
        </p:txBody>
      </p:sp>
      <p:sp>
        <p:nvSpPr>
          <p:cNvPr id="5" name="Footer Placeholder 5"/>
          <p:cNvSpPr>
            <a:spLocks noGrp="1"/>
          </p:cNvSpPr>
          <p:nvPr>
            <p:ph type="ftr" sz="quarter" idx="11"/>
          </p:nvPr>
        </p:nvSpPr>
        <p:spPr/>
        <p:txBody>
          <a:bodyPr/>
          <a:lstStyle/>
          <a:p>
            <a:r>
              <a:rPr lang="en-US"/>
              <a:t>Add a footer</a:t>
            </a:r>
            <a:endParaRPr lang="en-US" dirty="0"/>
          </a:p>
        </p:txBody>
      </p:sp>
      <p:sp>
        <p:nvSpPr>
          <p:cNvPr id="6" name="Slide Number Placeholder 6"/>
          <p:cNvSpPr>
            <a:spLocks noGrp="1"/>
          </p:cNvSpPr>
          <p:nvPr>
            <p:ph type="sldNum" sz="quarter" idx="12"/>
          </p:nvPr>
        </p:nvSpPr>
        <p:spPr/>
        <p:txBody>
          <a:bodyPr/>
          <a:lstStyle/>
          <a:p>
            <a:fld id="{AAEAE4A8-A6E5-453E-B946-FB774B73F48C}" type="slidenum">
              <a:rPr lang="en-US" smtClean="0"/>
              <a:t>‹#›</a:t>
            </a:fld>
            <a:endParaRPr lang="en-US"/>
          </a:p>
        </p:txBody>
      </p:sp>
    </p:spTree>
    <p:extLst>
      <p:ext uri="{BB962C8B-B14F-4D97-AF65-F5344CB8AC3E}">
        <p14:creationId xmlns:p14="http://schemas.microsoft.com/office/powerpoint/2010/main" val="326520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0483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E0FA9E5-6744-4841-888F-9E7CC0C2B7EC}" type="datetimeFigureOut">
              <a:rPr lang="en-US" smtClean="0"/>
              <a:pPr/>
              <a:t>3/3/2019</a:t>
            </a:fld>
            <a:endParaRPr lang="en-US" dirty="0"/>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35898769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1.jp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7.jpe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8.jpe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6612" y="152400"/>
            <a:ext cx="5112305" cy="4114801"/>
          </a:xfrm>
        </p:spPr>
        <p:txBody>
          <a:bodyPr/>
          <a:lstStyle/>
          <a:p>
            <a:r>
              <a:rPr lang="en-US" dirty="0">
                <a:latin typeface="Century Gothic (Headings)"/>
                <a:cs typeface="Helvetica" panose="020B0604020202020204" pitchFamily="34" charset="0"/>
              </a:rPr>
              <a:t>Student Records System</a:t>
            </a:r>
            <a:br>
              <a:rPr lang="en-US" dirty="0">
                <a:latin typeface="Century Gothic (Headings)"/>
                <a:cs typeface="Helvetica" panose="020B0604020202020204" pitchFamily="34" charset="0"/>
              </a:rPr>
            </a:br>
            <a:endParaRPr lang="en-US" sz="3200" b="0" dirty="0">
              <a:latin typeface="Century Gothic (Headings)"/>
              <a:cs typeface="Helvetica" panose="020B0604020202020204" pitchFamily="34" charset="0"/>
            </a:endParaRPr>
          </a:p>
        </p:txBody>
      </p:sp>
      <p:sp>
        <p:nvSpPr>
          <p:cNvPr id="3" name="Subtitle 2"/>
          <p:cNvSpPr>
            <a:spLocks noGrp="1"/>
          </p:cNvSpPr>
          <p:nvPr>
            <p:ph type="subTitle" idx="1"/>
          </p:nvPr>
        </p:nvSpPr>
        <p:spPr>
          <a:xfrm>
            <a:off x="838496" y="4246632"/>
            <a:ext cx="9699186" cy="1687285"/>
          </a:xfrm>
        </p:spPr>
        <p:txBody>
          <a:bodyPr vert="horz" lIns="91440" tIns="45720" rIns="91440" bIns="45720" rtlCol="0" anchor="t">
            <a:normAutofit fontScale="25000" lnSpcReduction="20000"/>
          </a:bodyPr>
          <a:lstStyle/>
          <a:p>
            <a:endParaRPr lang="en-US" sz="7500" i="1" dirty="0">
              <a:latin typeface="Helvetica" panose="020B0604020202020204" pitchFamily="34" charset="0"/>
              <a:cs typeface="Helvetica" panose="020B0604020202020204" pitchFamily="34" charset="0"/>
            </a:endParaRPr>
          </a:p>
          <a:p>
            <a:r>
              <a:rPr lang="en-US" sz="7500" i="1" dirty="0">
                <a:latin typeface="Helvetica" panose="020B0604020202020204" pitchFamily="34" charset="0"/>
                <a:cs typeface="Helvetica" panose="020B0604020202020204" pitchFamily="34" charset="0"/>
              </a:rPr>
              <a:t>- Hamiz Khan              -</a:t>
            </a:r>
          </a:p>
          <a:p>
            <a:r>
              <a:rPr lang="en-US" sz="7500" i="1" dirty="0">
                <a:latin typeface="Helvetica" panose="020B0604020202020204" pitchFamily="34" charset="0"/>
                <a:cs typeface="Helvetica" panose="020B0604020202020204" pitchFamily="34" charset="0"/>
              </a:rPr>
              <a:t>- Shazim Khanzada</a:t>
            </a:r>
            <a:endParaRPr lang="en-US" sz="7500" dirty="0">
              <a:latin typeface="Helvetica" panose="020B0604020202020204" pitchFamily="34" charset="0"/>
              <a:cs typeface="Helvetica" panose="020B0604020202020204" pitchFamily="34" charset="0"/>
            </a:endParaRPr>
          </a:p>
          <a:p>
            <a:r>
              <a:rPr lang="en-US" sz="7500" i="1" dirty="0">
                <a:latin typeface="Helvetica" panose="020B0604020202020204" pitchFamily="34" charset="0"/>
                <a:cs typeface="Helvetica" panose="020B0604020202020204" pitchFamily="34" charset="0"/>
              </a:rPr>
              <a:t>-Obafemi Alli     </a:t>
            </a:r>
          </a:p>
          <a:p>
            <a:r>
              <a:rPr lang="en-US" sz="7500" i="1" dirty="0">
                <a:latin typeface="Helvetica" panose="020B0604020202020204" pitchFamily="34" charset="0"/>
                <a:cs typeface="Helvetica" panose="020B0604020202020204" pitchFamily="34" charset="0"/>
              </a:rPr>
              <a:t>- Patrick </a:t>
            </a:r>
            <a:r>
              <a:rPr lang="en-US" sz="7500" i="1" dirty="0" err="1">
                <a:latin typeface="Helvetica" panose="020B0604020202020204" pitchFamily="34" charset="0"/>
                <a:cs typeface="Helvetica" panose="020B0604020202020204" pitchFamily="34" charset="0"/>
              </a:rPr>
              <a:t>ReagaN</a:t>
            </a:r>
            <a:endParaRPr lang="en-US" sz="7500" dirty="0">
              <a:latin typeface="Helvetica" panose="020B0604020202020204" pitchFamily="34" charset="0"/>
              <a:cs typeface="Helvetica" panose="020B0604020202020204" pitchFamily="34" charset="0"/>
            </a:endParaRPr>
          </a:p>
          <a:p>
            <a:r>
              <a:rPr lang="en-US" sz="7500" i="1" dirty="0">
                <a:latin typeface="Helvetica" panose="020B0604020202020204" pitchFamily="34" charset="0"/>
                <a:cs typeface="Helvetica" panose="020B0604020202020204" pitchFamily="34" charset="0"/>
              </a:rPr>
              <a:t>- Shubham </a:t>
            </a:r>
            <a:r>
              <a:rPr lang="en-US" sz="7500" i="1" dirty="0" err="1">
                <a:latin typeface="Helvetica" panose="020B0604020202020204" pitchFamily="34" charset="0"/>
                <a:cs typeface="Helvetica" panose="020B0604020202020204" pitchFamily="34" charset="0"/>
              </a:rPr>
              <a:t>Keshri</a:t>
            </a:r>
            <a:r>
              <a:rPr lang="en-US" sz="7500" i="1" dirty="0">
                <a:latin typeface="Helvetica" panose="020B0604020202020204" pitchFamily="34" charset="0"/>
                <a:cs typeface="Helvetica" panose="020B0604020202020204" pitchFamily="34" charset="0"/>
              </a:rPr>
              <a:t> </a:t>
            </a:r>
            <a:endParaRPr lang="en-US" sz="7500" dirty="0">
              <a:latin typeface="Helvetica" panose="020B0604020202020204" pitchFamily="34" charset="0"/>
              <a:cs typeface="Helvetica" panose="020B0604020202020204" pitchFamily="34" charset="0"/>
            </a:endParaRPr>
          </a:p>
          <a:p>
            <a:br>
              <a:rPr lang="en-US" dirty="0">
                <a:solidFill>
                  <a:schemeClr val="tx1"/>
                </a:solidFill>
                <a:latin typeface="Helvetica" panose="020B0604020202020204" pitchFamily="34" charset="0"/>
                <a:ea typeface="+mn-lt"/>
                <a:cs typeface="Helvetica" panose="020B0604020202020204" pitchFamily="34" charset="0"/>
              </a:rPr>
            </a:br>
            <a:br>
              <a:rPr lang="en-US" dirty="0">
                <a:solidFill>
                  <a:schemeClr val="tx1"/>
                </a:solidFill>
                <a:latin typeface="Helvetica" panose="020B0604020202020204" pitchFamily="34" charset="0"/>
                <a:ea typeface="+mn-lt"/>
                <a:cs typeface="Helvetica" panose="020B0604020202020204" pitchFamily="34" charset="0"/>
              </a:rPr>
            </a:b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932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8E5B-3399-4B8C-8D1E-CA7FA2D38196}"/>
              </a:ext>
            </a:extLst>
          </p:cNvPr>
          <p:cNvSpPr>
            <a:spLocks noGrp="1"/>
          </p:cNvSpPr>
          <p:nvPr>
            <p:ph type="ctrTitle"/>
          </p:nvPr>
        </p:nvSpPr>
        <p:spPr/>
        <p:txBody>
          <a:bodyPr/>
          <a:lstStyle/>
          <a:p>
            <a:r>
              <a:rPr lang="en-US"/>
              <a:t>Phase 2</a:t>
            </a:r>
          </a:p>
        </p:txBody>
      </p:sp>
      <p:sp>
        <p:nvSpPr>
          <p:cNvPr id="3" name="Subtitle 2">
            <a:extLst>
              <a:ext uri="{FF2B5EF4-FFF2-40B4-BE49-F238E27FC236}">
                <a16:creationId xmlns:a16="http://schemas.microsoft.com/office/drawing/2014/main" id="{02AA23A4-0893-48E1-B21E-15375140ADAE}"/>
              </a:ext>
            </a:extLst>
          </p:cNvPr>
          <p:cNvSpPr>
            <a:spLocks noGrp="1"/>
          </p:cNvSpPr>
          <p:nvPr>
            <p:ph type="subTitle" idx="1"/>
          </p:nvPr>
        </p:nvSpPr>
        <p:spPr/>
        <p:txBody>
          <a:bodyPr/>
          <a:lstStyle/>
          <a:p>
            <a:r>
              <a:rPr lang="en-US" dirty="0"/>
              <a:t>Feasibility Analysis Executive Summary &amp; Cost-Benefit Analysis</a:t>
            </a:r>
            <a:endParaRPr lang="en-US"/>
          </a:p>
        </p:txBody>
      </p:sp>
    </p:spTree>
    <p:extLst>
      <p:ext uri="{BB962C8B-B14F-4D97-AF65-F5344CB8AC3E}">
        <p14:creationId xmlns:p14="http://schemas.microsoft.com/office/powerpoint/2010/main" val="71692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A2175C3C-4D46-0C48-B642-67D25D95AA8D}"/>
              </a:ext>
            </a:extLst>
          </p:cNvPr>
          <p:cNvPicPr>
            <a:picLocks noGrp="1" noChangeAspect="1"/>
          </p:cNvPicPr>
          <p:nvPr>
            <p:ph sz="half" idx="1"/>
          </p:nvPr>
        </p:nvPicPr>
        <p:blipFill>
          <a:blip r:embed="rId2"/>
          <a:stretch>
            <a:fillRect/>
          </a:stretch>
        </p:blipFill>
        <p:spPr>
          <a:xfrm>
            <a:off x="5865812" y="1839096"/>
            <a:ext cx="6079250" cy="4594090"/>
          </a:xfrm>
        </p:spPr>
      </p:pic>
      <p:sp>
        <p:nvSpPr>
          <p:cNvPr id="5" name="Title 4">
            <a:extLst>
              <a:ext uri="{FF2B5EF4-FFF2-40B4-BE49-F238E27FC236}">
                <a16:creationId xmlns:a16="http://schemas.microsoft.com/office/drawing/2014/main" id="{8EB72F41-280B-E142-8BC7-6456CF7015E8}"/>
              </a:ext>
            </a:extLst>
          </p:cNvPr>
          <p:cNvSpPr>
            <a:spLocks noGrp="1"/>
          </p:cNvSpPr>
          <p:nvPr>
            <p:ph type="title"/>
          </p:nvPr>
        </p:nvSpPr>
        <p:spPr/>
        <p:txBody>
          <a:bodyPr/>
          <a:lstStyle/>
          <a:p>
            <a:r>
              <a:rPr lang="en-US"/>
              <a:t>Phase 2-Feasibility Analysis Summary &amp; Cost </a:t>
            </a:r>
            <a:r>
              <a:rPr lang="en-US" dirty="0"/>
              <a:t>Benefits</a:t>
            </a:r>
            <a:r>
              <a:rPr lang="en-US"/>
              <a:t> </a:t>
            </a:r>
          </a:p>
        </p:txBody>
      </p:sp>
      <p:sp>
        <p:nvSpPr>
          <p:cNvPr id="7" name="Content Placeholder 6">
            <a:extLst>
              <a:ext uri="{FF2B5EF4-FFF2-40B4-BE49-F238E27FC236}">
                <a16:creationId xmlns:a16="http://schemas.microsoft.com/office/drawing/2014/main" id="{07A1735E-EB29-DC46-BFC4-ED0607DD521E}"/>
              </a:ext>
            </a:extLst>
          </p:cNvPr>
          <p:cNvSpPr>
            <a:spLocks noGrp="1"/>
          </p:cNvSpPr>
          <p:nvPr>
            <p:ph sz="half" idx="2"/>
          </p:nvPr>
        </p:nvSpPr>
        <p:spPr>
          <a:xfrm>
            <a:off x="760412" y="1981200"/>
            <a:ext cx="4395196" cy="4451986"/>
          </a:xfrm>
        </p:spPr>
        <p:txBody>
          <a:bodyPr>
            <a:normAutofit lnSpcReduction="10000"/>
          </a:bodyPr>
          <a:lstStyle/>
          <a:p>
            <a:pPr marL="0" indent="0" algn="ctr">
              <a:buNone/>
            </a:pPr>
            <a:r>
              <a:rPr lang="en-US" b="1" u="sng" dirty="0"/>
              <a:t>Technical - Can we build it?</a:t>
            </a:r>
          </a:p>
          <a:p>
            <a:r>
              <a:rPr lang="en-US" dirty="0"/>
              <a:t>Familiarity - IT department maintenance</a:t>
            </a:r>
          </a:p>
          <a:p>
            <a:r>
              <a:rPr lang="en-US" dirty="0"/>
              <a:t>Compatibility - School has in house Application</a:t>
            </a:r>
          </a:p>
          <a:p>
            <a:r>
              <a:rPr lang="en-US" dirty="0"/>
              <a:t>Project Size - Larger project, more risk</a:t>
            </a:r>
          </a:p>
          <a:p>
            <a:pPr marL="0" indent="0" algn="ctr">
              <a:buNone/>
            </a:pPr>
            <a:r>
              <a:rPr lang="en-US" b="1" u="sng" dirty="0"/>
              <a:t>Economic- Should we build it?</a:t>
            </a:r>
          </a:p>
          <a:p>
            <a:r>
              <a:rPr lang="en-US" dirty="0"/>
              <a:t>Cost and possible returns on Investment</a:t>
            </a:r>
          </a:p>
          <a:p>
            <a:pPr marL="0" indent="0" algn="ctr">
              <a:buNone/>
            </a:pPr>
            <a:r>
              <a:rPr lang="en-US" b="1" u="sng" dirty="0"/>
              <a:t>Organizational -If we build it, will they come?</a:t>
            </a:r>
          </a:p>
          <a:p>
            <a:r>
              <a:rPr lang="en-US" dirty="0"/>
              <a:t>Does it match our school profile and need?</a:t>
            </a:r>
          </a:p>
          <a:p>
            <a:pPr marL="0" indent="0">
              <a:buNone/>
            </a:pPr>
            <a:endParaRPr lang="en-US" dirty="0"/>
          </a:p>
        </p:txBody>
      </p:sp>
    </p:spTree>
    <p:extLst>
      <p:ext uri="{BB962C8B-B14F-4D97-AF65-F5344CB8AC3E}">
        <p14:creationId xmlns:p14="http://schemas.microsoft.com/office/powerpoint/2010/main" val="276371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1AEC-B7C1-479A-809D-B09A3C1731D6}"/>
              </a:ext>
            </a:extLst>
          </p:cNvPr>
          <p:cNvSpPr>
            <a:spLocks noGrp="1"/>
          </p:cNvSpPr>
          <p:nvPr>
            <p:ph type="ctrTitle"/>
          </p:nvPr>
        </p:nvSpPr>
        <p:spPr/>
        <p:txBody>
          <a:bodyPr/>
          <a:lstStyle/>
          <a:p>
            <a:r>
              <a:rPr lang="en-US" dirty="0"/>
              <a:t>Phase 3</a:t>
            </a:r>
            <a:endParaRPr lang="en-US"/>
          </a:p>
        </p:txBody>
      </p:sp>
      <p:sp>
        <p:nvSpPr>
          <p:cNvPr id="3" name="Subtitle 2">
            <a:extLst>
              <a:ext uri="{FF2B5EF4-FFF2-40B4-BE49-F238E27FC236}">
                <a16:creationId xmlns:a16="http://schemas.microsoft.com/office/drawing/2014/main" id="{B862B2C2-3C41-4FAB-9CB0-E3EF743E44EF}"/>
              </a:ext>
            </a:extLst>
          </p:cNvPr>
          <p:cNvSpPr>
            <a:spLocks noGrp="1"/>
          </p:cNvSpPr>
          <p:nvPr>
            <p:ph type="subTitle" idx="1"/>
          </p:nvPr>
        </p:nvSpPr>
        <p:spPr/>
        <p:txBody>
          <a:bodyPr/>
          <a:lstStyle/>
          <a:p>
            <a:r>
              <a:rPr lang="en-US" dirty="0"/>
              <a:t>Use case diagram &amp; use case description</a:t>
            </a:r>
            <a:endParaRPr lang="en-US"/>
          </a:p>
        </p:txBody>
      </p:sp>
    </p:spTree>
    <p:extLst>
      <p:ext uri="{BB962C8B-B14F-4D97-AF65-F5344CB8AC3E}">
        <p14:creationId xmlns:p14="http://schemas.microsoft.com/office/powerpoint/2010/main" val="390559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3004D-FCF1-E24D-BA2F-C50EAF629FC7}"/>
              </a:ext>
            </a:extLst>
          </p:cNvPr>
          <p:cNvSpPr>
            <a:spLocks noGrp="1"/>
          </p:cNvSpPr>
          <p:nvPr>
            <p:ph sz="half" idx="1"/>
          </p:nvPr>
        </p:nvSpPr>
        <p:spPr>
          <a:xfrm>
            <a:off x="645943" y="5206101"/>
            <a:ext cx="4395194" cy="1400531"/>
          </a:xfrm>
        </p:spPr>
        <p:txBody>
          <a:bodyPr>
            <a:normAutofit/>
          </a:bodyPr>
          <a:lstStyle/>
          <a:p>
            <a:pPr marL="0" indent="0">
              <a:buNone/>
            </a:pPr>
            <a:r>
              <a:rPr lang="en-US" sz="3000" dirty="0"/>
              <a:t>MAINTAIN COURSE 				RECORDS</a:t>
            </a:r>
          </a:p>
        </p:txBody>
      </p:sp>
      <p:sp>
        <p:nvSpPr>
          <p:cNvPr id="4" name="Content Placeholder 3">
            <a:extLst>
              <a:ext uri="{FF2B5EF4-FFF2-40B4-BE49-F238E27FC236}">
                <a16:creationId xmlns:a16="http://schemas.microsoft.com/office/drawing/2014/main" id="{10A47DA2-FC60-8445-BE80-E10AD3BBCF72}"/>
              </a:ext>
            </a:extLst>
          </p:cNvPr>
          <p:cNvSpPr>
            <a:spLocks noGrp="1"/>
          </p:cNvSpPr>
          <p:nvPr>
            <p:ph sz="half" idx="2"/>
          </p:nvPr>
        </p:nvSpPr>
        <p:spPr>
          <a:xfrm>
            <a:off x="6652521" y="5181600"/>
            <a:ext cx="4395196" cy="1400530"/>
          </a:xfrm>
        </p:spPr>
        <p:txBody>
          <a:bodyPr>
            <a:normAutofit/>
          </a:bodyPr>
          <a:lstStyle/>
          <a:p>
            <a:pPr marL="0" indent="0">
              <a:buNone/>
            </a:pPr>
            <a:r>
              <a:rPr lang="en-US" sz="3000" dirty="0"/>
              <a:t>REGISTER STUDENT FOR 			CLASS</a:t>
            </a:r>
          </a:p>
        </p:txBody>
      </p:sp>
      <p:pic>
        <p:nvPicPr>
          <p:cNvPr id="7" name="Picture 6">
            <a:extLst>
              <a:ext uri="{FF2B5EF4-FFF2-40B4-BE49-F238E27FC236}">
                <a16:creationId xmlns:a16="http://schemas.microsoft.com/office/drawing/2014/main" id="{90B1ABE1-B819-4DBC-A201-9818342AEE1E}"/>
              </a:ext>
            </a:extLst>
          </p:cNvPr>
          <p:cNvPicPr>
            <a:picLocks noChangeAspect="1"/>
          </p:cNvPicPr>
          <p:nvPr/>
        </p:nvPicPr>
        <p:blipFill rotWithShape="1">
          <a:blip r:embed="rId2"/>
          <a:srcRect l="3692" t="1073" r="34510" b="-1231"/>
          <a:stretch/>
        </p:blipFill>
        <p:spPr>
          <a:xfrm>
            <a:off x="6757357" y="43474"/>
            <a:ext cx="4190023" cy="5201865"/>
          </a:xfrm>
          <a:prstGeom prst="rect">
            <a:avLst/>
          </a:prstGeom>
        </p:spPr>
      </p:pic>
      <p:pic>
        <p:nvPicPr>
          <p:cNvPr id="13" name="Picture 12">
            <a:extLst>
              <a:ext uri="{FF2B5EF4-FFF2-40B4-BE49-F238E27FC236}">
                <a16:creationId xmlns:a16="http://schemas.microsoft.com/office/drawing/2014/main" id="{D1F512A0-B882-4A1D-8A30-B64F1EE69F6B}"/>
              </a:ext>
            </a:extLst>
          </p:cNvPr>
          <p:cNvPicPr>
            <a:picLocks noChangeAspect="1"/>
          </p:cNvPicPr>
          <p:nvPr/>
        </p:nvPicPr>
        <p:blipFill rotWithShape="1">
          <a:blip r:embed="rId3"/>
          <a:srcRect l="42857" r="13695" b="8403"/>
          <a:stretch/>
        </p:blipFill>
        <p:spPr>
          <a:xfrm>
            <a:off x="708415" y="97816"/>
            <a:ext cx="4010162" cy="4746176"/>
          </a:xfrm>
          <a:prstGeom prst="rect">
            <a:avLst/>
          </a:prstGeom>
        </p:spPr>
      </p:pic>
    </p:spTree>
    <p:extLst>
      <p:ext uri="{BB962C8B-B14F-4D97-AF65-F5344CB8AC3E}">
        <p14:creationId xmlns:p14="http://schemas.microsoft.com/office/powerpoint/2010/main" val="17665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0663-9123-5F41-BC51-94B781018AF1}"/>
              </a:ext>
            </a:extLst>
          </p:cNvPr>
          <p:cNvSpPr>
            <a:spLocks noGrp="1"/>
          </p:cNvSpPr>
          <p:nvPr>
            <p:ph type="title"/>
          </p:nvPr>
        </p:nvSpPr>
        <p:spPr/>
        <p:txBody>
          <a:bodyPr/>
          <a:lstStyle/>
          <a:p>
            <a:r>
              <a:rPr lang="en-US" dirty="0"/>
              <a:t>Phase 3</a:t>
            </a:r>
          </a:p>
        </p:txBody>
      </p:sp>
      <p:sp>
        <p:nvSpPr>
          <p:cNvPr id="3" name="Content Placeholder 2">
            <a:extLst>
              <a:ext uri="{FF2B5EF4-FFF2-40B4-BE49-F238E27FC236}">
                <a16:creationId xmlns:a16="http://schemas.microsoft.com/office/drawing/2014/main" id="{DFC3004D-FCF1-E24D-BA2F-C50EAF629FC7}"/>
              </a:ext>
            </a:extLst>
          </p:cNvPr>
          <p:cNvSpPr>
            <a:spLocks noGrp="1"/>
          </p:cNvSpPr>
          <p:nvPr>
            <p:ph sz="half" idx="1"/>
          </p:nvPr>
        </p:nvSpPr>
        <p:spPr>
          <a:xfrm>
            <a:off x="645943" y="5206101"/>
            <a:ext cx="4395194" cy="1400531"/>
          </a:xfrm>
        </p:spPr>
        <p:txBody>
          <a:bodyPr>
            <a:normAutofit/>
          </a:bodyPr>
          <a:lstStyle/>
          <a:p>
            <a:pPr marL="0" indent="0">
              <a:buNone/>
            </a:pPr>
            <a:r>
              <a:rPr lang="en-US" sz="3000" dirty="0"/>
              <a:t>MAINTAIN STUDENT 				RECORDS</a:t>
            </a:r>
          </a:p>
        </p:txBody>
      </p:sp>
      <p:sp>
        <p:nvSpPr>
          <p:cNvPr id="4" name="Content Placeholder 3">
            <a:extLst>
              <a:ext uri="{FF2B5EF4-FFF2-40B4-BE49-F238E27FC236}">
                <a16:creationId xmlns:a16="http://schemas.microsoft.com/office/drawing/2014/main" id="{10A47DA2-FC60-8445-BE80-E10AD3BBCF72}"/>
              </a:ext>
            </a:extLst>
          </p:cNvPr>
          <p:cNvSpPr>
            <a:spLocks noGrp="1"/>
          </p:cNvSpPr>
          <p:nvPr>
            <p:ph sz="half" idx="2"/>
          </p:nvPr>
        </p:nvSpPr>
        <p:spPr>
          <a:xfrm>
            <a:off x="7008812" y="5179975"/>
            <a:ext cx="4395196" cy="1400530"/>
          </a:xfrm>
        </p:spPr>
        <p:txBody>
          <a:bodyPr>
            <a:normAutofit/>
          </a:bodyPr>
          <a:lstStyle/>
          <a:p>
            <a:pPr marL="0" indent="0">
              <a:buNone/>
            </a:pPr>
            <a:r>
              <a:rPr lang="en-US" sz="3000" dirty="0"/>
              <a:t>MAINTAIN CLASS 					RECORDS</a:t>
            </a:r>
          </a:p>
        </p:txBody>
      </p:sp>
      <p:pic>
        <p:nvPicPr>
          <p:cNvPr id="13" name="Picture 12">
            <a:extLst>
              <a:ext uri="{FF2B5EF4-FFF2-40B4-BE49-F238E27FC236}">
                <a16:creationId xmlns:a16="http://schemas.microsoft.com/office/drawing/2014/main" id="{CB336FE4-072B-45C6-A1D9-A55BB0F8A85E}"/>
              </a:ext>
            </a:extLst>
          </p:cNvPr>
          <p:cNvPicPr>
            <a:picLocks noChangeAspect="1"/>
          </p:cNvPicPr>
          <p:nvPr/>
        </p:nvPicPr>
        <p:blipFill rotWithShape="1">
          <a:blip r:embed="rId2"/>
          <a:srcRect l="10826" t="1621" r="29932"/>
          <a:stretch/>
        </p:blipFill>
        <p:spPr>
          <a:xfrm>
            <a:off x="760412" y="76200"/>
            <a:ext cx="3619670" cy="4923659"/>
          </a:xfrm>
          <a:prstGeom prst="rect">
            <a:avLst/>
          </a:prstGeom>
        </p:spPr>
      </p:pic>
      <p:pic>
        <p:nvPicPr>
          <p:cNvPr id="17" name="Picture 16">
            <a:extLst>
              <a:ext uri="{FF2B5EF4-FFF2-40B4-BE49-F238E27FC236}">
                <a16:creationId xmlns:a16="http://schemas.microsoft.com/office/drawing/2014/main" id="{DF260D01-5A6D-4859-9904-8D9F29BB3A8B}"/>
              </a:ext>
            </a:extLst>
          </p:cNvPr>
          <p:cNvPicPr>
            <a:picLocks noChangeAspect="1"/>
          </p:cNvPicPr>
          <p:nvPr/>
        </p:nvPicPr>
        <p:blipFill rotWithShape="1">
          <a:blip r:embed="rId3"/>
          <a:srcRect t="1522"/>
          <a:stretch/>
        </p:blipFill>
        <p:spPr>
          <a:xfrm>
            <a:off x="6721284" y="76200"/>
            <a:ext cx="4395196" cy="4928553"/>
          </a:xfrm>
          <a:prstGeom prst="rect">
            <a:avLst/>
          </a:prstGeom>
        </p:spPr>
      </p:pic>
    </p:spTree>
    <p:extLst>
      <p:ext uri="{BB962C8B-B14F-4D97-AF65-F5344CB8AC3E}">
        <p14:creationId xmlns:p14="http://schemas.microsoft.com/office/powerpoint/2010/main" val="32383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3004D-FCF1-E24D-BA2F-C50EAF629FC7}"/>
              </a:ext>
            </a:extLst>
          </p:cNvPr>
          <p:cNvSpPr>
            <a:spLocks noGrp="1"/>
          </p:cNvSpPr>
          <p:nvPr>
            <p:ph sz="half" idx="1"/>
          </p:nvPr>
        </p:nvSpPr>
        <p:spPr>
          <a:xfrm>
            <a:off x="989012" y="5457470"/>
            <a:ext cx="4395194" cy="1400531"/>
          </a:xfrm>
        </p:spPr>
        <p:txBody>
          <a:bodyPr>
            <a:normAutofit/>
          </a:bodyPr>
          <a:lstStyle/>
          <a:p>
            <a:pPr marL="0" indent="0">
              <a:buNone/>
            </a:pPr>
            <a:r>
              <a:rPr lang="en-US" sz="3000" dirty="0"/>
              <a:t>MAINTAIN GRADES</a:t>
            </a:r>
          </a:p>
        </p:txBody>
      </p:sp>
      <p:sp>
        <p:nvSpPr>
          <p:cNvPr id="4" name="Content Placeholder 3">
            <a:extLst>
              <a:ext uri="{FF2B5EF4-FFF2-40B4-BE49-F238E27FC236}">
                <a16:creationId xmlns:a16="http://schemas.microsoft.com/office/drawing/2014/main" id="{10A47DA2-FC60-8445-BE80-E10AD3BBCF72}"/>
              </a:ext>
            </a:extLst>
          </p:cNvPr>
          <p:cNvSpPr>
            <a:spLocks noGrp="1"/>
          </p:cNvSpPr>
          <p:nvPr>
            <p:ph sz="half" idx="2"/>
          </p:nvPr>
        </p:nvSpPr>
        <p:spPr>
          <a:xfrm>
            <a:off x="6704012" y="5457470"/>
            <a:ext cx="4395196" cy="1400530"/>
          </a:xfrm>
        </p:spPr>
        <p:txBody>
          <a:bodyPr>
            <a:normAutofit/>
          </a:bodyPr>
          <a:lstStyle/>
          <a:p>
            <a:pPr marL="0" indent="0">
              <a:buNone/>
            </a:pPr>
            <a:r>
              <a:rPr lang="en-US" sz="3000" dirty="0"/>
              <a:t>USE CASE DIAGRAM</a:t>
            </a:r>
          </a:p>
        </p:txBody>
      </p:sp>
      <p:pic>
        <p:nvPicPr>
          <p:cNvPr id="8" name="Picture 7">
            <a:extLst>
              <a:ext uri="{FF2B5EF4-FFF2-40B4-BE49-F238E27FC236}">
                <a16:creationId xmlns:a16="http://schemas.microsoft.com/office/drawing/2014/main" id="{955192CD-7274-4805-8D2C-0D87A14C3291}"/>
              </a:ext>
            </a:extLst>
          </p:cNvPr>
          <p:cNvPicPr>
            <a:picLocks noChangeAspect="1"/>
          </p:cNvPicPr>
          <p:nvPr/>
        </p:nvPicPr>
        <p:blipFill rotWithShape="1">
          <a:blip r:embed="rId2"/>
          <a:srcRect t="2424"/>
          <a:stretch/>
        </p:blipFill>
        <p:spPr>
          <a:xfrm>
            <a:off x="1346924" y="152400"/>
            <a:ext cx="2993231" cy="5057113"/>
          </a:xfrm>
          <a:prstGeom prst="rect">
            <a:avLst/>
          </a:prstGeom>
        </p:spPr>
      </p:pic>
      <p:pic>
        <p:nvPicPr>
          <p:cNvPr id="11" name="Picture 10">
            <a:extLst>
              <a:ext uri="{FF2B5EF4-FFF2-40B4-BE49-F238E27FC236}">
                <a16:creationId xmlns:a16="http://schemas.microsoft.com/office/drawing/2014/main" id="{80A80B2D-14D8-4638-BD55-15B2BB2087B0}"/>
              </a:ext>
            </a:extLst>
          </p:cNvPr>
          <p:cNvPicPr>
            <a:picLocks noChangeAspect="1"/>
          </p:cNvPicPr>
          <p:nvPr/>
        </p:nvPicPr>
        <p:blipFill rotWithShape="1">
          <a:blip r:embed="rId3"/>
          <a:srcRect t="1648" r="8366"/>
          <a:stretch/>
        </p:blipFill>
        <p:spPr>
          <a:xfrm>
            <a:off x="5256213" y="84730"/>
            <a:ext cx="6096000" cy="5057114"/>
          </a:xfrm>
          <a:prstGeom prst="rect">
            <a:avLst/>
          </a:prstGeom>
        </p:spPr>
      </p:pic>
    </p:spTree>
    <p:extLst>
      <p:ext uri="{BB962C8B-B14F-4D97-AF65-F5344CB8AC3E}">
        <p14:creationId xmlns:p14="http://schemas.microsoft.com/office/powerpoint/2010/main" val="88535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18CD-F87B-4337-990B-67E4BDDC5A94}"/>
              </a:ext>
            </a:extLst>
          </p:cNvPr>
          <p:cNvSpPr>
            <a:spLocks noGrp="1"/>
          </p:cNvSpPr>
          <p:nvPr>
            <p:ph type="title"/>
          </p:nvPr>
        </p:nvSpPr>
        <p:spPr/>
        <p:txBody>
          <a:bodyPr/>
          <a:lstStyle/>
          <a:p>
            <a:r>
              <a:rPr lang="en-US" dirty="0"/>
              <a:t>Phase 3</a:t>
            </a:r>
          </a:p>
        </p:txBody>
      </p:sp>
      <p:graphicFrame>
        <p:nvGraphicFramePr>
          <p:cNvPr id="5" name="Content Placeholder 4">
            <a:extLst>
              <a:ext uri="{FF2B5EF4-FFF2-40B4-BE49-F238E27FC236}">
                <a16:creationId xmlns:a16="http://schemas.microsoft.com/office/drawing/2014/main" id="{91B89BB6-DF67-4746-BC4A-5000DAFCEB2E}"/>
              </a:ext>
            </a:extLst>
          </p:cNvPr>
          <p:cNvGraphicFramePr>
            <a:graphicFrameLocks noGrp="1"/>
          </p:cNvGraphicFramePr>
          <p:nvPr>
            <p:ph sz="half" idx="1"/>
            <p:extLst>
              <p:ext uri="{D42A27DB-BD31-4B8C-83A1-F6EECF244321}">
                <p14:modId xmlns:p14="http://schemas.microsoft.com/office/powerpoint/2010/main" val="972637821"/>
              </p:ext>
            </p:extLst>
          </p:nvPr>
        </p:nvGraphicFramePr>
        <p:xfrm>
          <a:off x="303212" y="1219200"/>
          <a:ext cx="5029200" cy="5410199"/>
        </p:xfrm>
        <a:graphic>
          <a:graphicData uri="http://schemas.openxmlformats.org/drawingml/2006/table">
            <a:tbl>
              <a:tblPr>
                <a:tableStyleId>{5C22544A-7EE6-4342-B048-85BDC9FD1C3A}</a:tableStyleId>
              </a:tblPr>
              <a:tblGrid>
                <a:gridCol w="2465035">
                  <a:extLst>
                    <a:ext uri="{9D8B030D-6E8A-4147-A177-3AD203B41FA5}">
                      <a16:colId xmlns:a16="http://schemas.microsoft.com/office/drawing/2014/main" val="2479131644"/>
                    </a:ext>
                  </a:extLst>
                </a:gridCol>
                <a:gridCol w="1050779">
                  <a:extLst>
                    <a:ext uri="{9D8B030D-6E8A-4147-A177-3AD203B41FA5}">
                      <a16:colId xmlns:a16="http://schemas.microsoft.com/office/drawing/2014/main" val="3684409165"/>
                    </a:ext>
                  </a:extLst>
                </a:gridCol>
                <a:gridCol w="1513386">
                  <a:extLst>
                    <a:ext uri="{9D8B030D-6E8A-4147-A177-3AD203B41FA5}">
                      <a16:colId xmlns:a16="http://schemas.microsoft.com/office/drawing/2014/main" val="2878912496"/>
                    </a:ext>
                  </a:extLst>
                </a:gridCol>
              </a:tblGrid>
              <a:tr h="278176">
                <a:tc>
                  <a:txBody>
                    <a:bodyPr/>
                    <a:lstStyle/>
                    <a:p>
                      <a:pPr marL="0" marR="0">
                        <a:lnSpc>
                          <a:spcPct val="115000"/>
                        </a:lnSpc>
                        <a:spcBef>
                          <a:spcPts val="0"/>
                        </a:spcBef>
                        <a:spcAft>
                          <a:spcPts val="0"/>
                        </a:spcAft>
                      </a:pPr>
                      <a:r>
                        <a:rPr lang="en-US" sz="700">
                          <a:effectLst/>
                        </a:rPr>
                        <a:t>Use Case Name:  Maintain Student Records</a:t>
                      </a:r>
                      <a:endParaRPr lang="en-US" sz="70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tc>
                  <a:txBody>
                    <a:bodyPr/>
                    <a:lstStyle/>
                    <a:p>
                      <a:pPr marL="0" marR="0">
                        <a:lnSpc>
                          <a:spcPct val="115000"/>
                        </a:lnSpc>
                        <a:spcBef>
                          <a:spcPts val="0"/>
                        </a:spcBef>
                        <a:spcAft>
                          <a:spcPts val="0"/>
                        </a:spcAft>
                      </a:pPr>
                      <a:r>
                        <a:rPr lang="en-US" sz="700">
                          <a:effectLst/>
                        </a:rPr>
                        <a:t>ID: 1</a:t>
                      </a:r>
                      <a:endParaRPr lang="en-US" sz="70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tc>
                  <a:txBody>
                    <a:bodyPr/>
                    <a:lstStyle/>
                    <a:p>
                      <a:pPr marL="0" marR="0">
                        <a:lnSpc>
                          <a:spcPct val="115000"/>
                        </a:lnSpc>
                        <a:spcBef>
                          <a:spcPts val="0"/>
                        </a:spcBef>
                        <a:spcAft>
                          <a:spcPts val="0"/>
                        </a:spcAft>
                      </a:pPr>
                      <a:r>
                        <a:rPr lang="en-US" sz="700">
                          <a:effectLst/>
                        </a:rPr>
                        <a:t>Importance Level:  High</a:t>
                      </a:r>
                      <a:endParaRPr lang="en-US" sz="70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extLst>
                  <a:ext uri="{0D108BD9-81ED-4DB2-BD59-A6C34878D82A}">
                    <a16:rowId xmlns:a16="http://schemas.microsoft.com/office/drawing/2014/main" val="4066592052"/>
                  </a:ext>
                </a:extLst>
              </a:tr>
              <a:tr h="132844">
                <a:tc>
                  <a:txBody>
                    <a:bodyPr/>
                    <a:lstStyle/>
                    <a:p>
                      <a:pPr marL="0" marR="0">
                        <a:lnSpc>
                          <a:spcPct val="115000"/>
                        </a:lnSpc>
                        <a:spcBef>
                          <a:spcPts val="0"/>
                        </a:spcBef>
                        <a:spcAft>
                          <a:spcPts val="0"/>
                        </a:spcAft>
                      </a:pPr>
                      <a:r>
                        <a:rPr lang="en-US" sz="700">
                          <a:effectLst/>
                        </a:rPr>
                        <a:t>Primary Actor:	Student</a:t>
                      </a:r>
                      <a:endParaRPr lang="en-US" sz="70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tc gridSpan="2">
                  <a:txBody>
                    <a:bodyPr/>
                    <a:lstStyle/>
                    <a:p>
                      <a:pPr marL="0" marR="0">
                        <a:lnSpc>
                          <a:spcPct val="115000"/>
                        </a:lnSpc>
                        <a:spcBef>
                          <a:spcPts val="0"/>
                        </a:spcBef>
                        <a:spcAft>
                          <a:spcPts val="0"/>
                        </a:spcAft>
                      </a:pPr>
                      <a:r>
                        <a:rPr lang="en-US" sz="700">
                          <a:effectLst/>
                        </a:rPr>
                        <a:t>Use Case Type:	 Essential, Detailed</a:t>
                      </a:r>
                      <a:endParaRPr lang="en-US" sz="70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tc hMerge="1">
                  <a:txBody>
                    <a:bodyPr/>
                    <a:lstStyle/>
                    <a:p>
                      <a:endParaRPr lang="en-US"/>
                    </a:p>
                  </a:txBody>
                  <a:tcPr/>
                </a:tc>
                <a:extLst>
                  <a:ext uri="{0D108BD9-81ED-4DB2-BD59-A6C34878D82A}">
                    <a16:rowId xmlns:a16="http://schemas.microsoft.com/office/drawing/2014/main" val="3387401096"/>
                  </a:ext>
                </a:extLst>
              </a:tr>
              <a:tr h="1004831">
                <a:tc gridSpan="3">
                  <a:txBody>
                    <a:bodyPr/>
                    <a:lstStyle/>
                    <a:p>
                      <a:pPr marL="0" marR="0">
                        <a:lnSpc>
                          <a:spcPct val="115000"/>
                        </a:lnSpc>
                        <a:spcBef>
                          <a:spcPts val="0"/>
                        </a:spcBef>
                        <a:spcAft>
                          <a:spcPts val="0"/>
                        </a:spcAft>
                      </a:pPr>
                      <a:r>
                        <a:rPr lang="en-US" sz="700">
                          <a:effectLst/>
                        </a:rPr>
                        <a:t>Stakeholders and Interests: </a:t>
                      </a:r>
                    </a:p>
                    <a:p>
                      <a:pPr marL="0" marR="0">
                        <a:lnSpc>
                          <a:spcPct val="115000"/>
                        </a:lnSpc>
                        <a:spcBef>
                          <a:spcPts val="0"/>
                        </a:spcBef>
                        <a:spcAft>
                          <a:spcPts val="0"/>
                        </a:spcAft>
                      </a:pPr>
                      <a:r>
                        <a:rPr lang="en-US" sz="700">
                          <a:effectLst/>
                        </a:rPr>
                        <a:t>1.Students who want to make changes to their record.</a:t>
                      </a:r>
                    </a:p>
                    <a:p>
                      <a:pPr marL="0" marR="0">
                        <a:lnSpc>
                          <a:spcPct val="115000"/>
                        </a:lnSpc>
                        <a:spcBef>
                          <a:spcPts val="0"/>
                        </a:spcBef>
                        <a:spcAft>
                          <a:spcPts val="0"/>
                        </a:spcAft>
                      </a:pPr>
                      <a:r>
                        <a:rPr lang="en-US" sz="700">
                          <a:effectLst/>
                        </a:rPr>
                        <a:t>2.Administrative staff that wishes to retrieve student records.</a:t>
                      </a:r>
                    </a:p>
                    <a:p>
                      <a:pPr marL="0" marR="0">
                        <a:lnSpc>
                          <a:spcPct val="115000"/>
                        </a:lnSpc>
                        <a:spcBef>
                          <a:spcPts val="0"/>
                        </a:spcBef>
                        <a:spcAft>
                          <a:spcPts val="0"/>
                        </a:spcAft>
                      </a:pPr>
                      <a:r>
                        <a:rPr lang="en-US" sz="700">
                          <a:effectLst/>
                        </a:rPr>
                        <a:t>3.Our new system should update and maintain student records once a student makes a change to their information.</a:t>
                      </a:r>
                    </a:p>
                    <a:p>
                      <a:pPr marL="0" marR="0">
                        <a:lnSpc>
                          <a:spcPct val="115000"/>
                        </a:lnSpc>
                        <a:spcBef>
                          <a:spcPts val="0"/>
                        </a:spcBef>
                        <a:spcAft>
                          <a:spcPts val="0"/>
                        </a:spcAft>
                      </a:pPr>
                      <a:r>
                        <a:rPr lang="en-US" sz="700">
                          <a:effectLst/>
                        </a:rPr>
                        <a:t> </a:t>
                      </a:r>
                    </a:p>
                    <a:p>
                      <a:pPr marL="0" marR="0">
                        <a:lnSpc>
                          <a:spcPct val="115000"/>
                        </a:lnSpc>
                        <a:spcBef>
                          <a:spcPts val="0"/>
                        </a:spcBef>
                        <a:spcAft>
                          <a:spcPts val="0"/>
                        </a:spcAft>
                      </a:pPr>
                      <a:r>
                        <a:rPr lang="en-US" sz="700">
                          <a:effectLst/>
                        </a:rPr>
                        <a:t> </a:t>
                      </a:r>
                      <a:endParaRPr lang="en-US" sz="70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47964781"/>
                  </a:ext>
                </a:extLst>
              </a:tr>
              <a:tr h="568837">
                <a:tc gridSpan="3">
                  <a:txBody>
                    <a:bodyPr/>
                    <a:lstStyle/>
                    <a:p>
                      <a:pPr marL="1379220" marR="0" indent="-1379220">
                        <a:lnSpc>
                          <a:spcPct val="115000"/>
                        </a:lnSpc>
                        <a:spcBef>
                          <a:spcPts val="0"/>
                        </a:spcBef>
                        <a:spcAft>
                          <a:spcPts val="0"/>
                        </a:spcAft>
                      </a:pPr>
                      <a:r>
                        <a:rPr lang="en-US" sz="700">
                          <a:effectLst/>
                        </a:rPr>
                        <a:t>Brief Description: This use case describes how student records are maintained.</a:t>
                      </a:r>
                    </a:p>
                    <a:p>
                      <a:pPr marL="1379220" marR="0" indent="-1379220">
                        <a:lnSpc>
                          <a:spcPct val="115000"/>
                        </a:lnSpc>
                        <a:spcBef>
                          <a:spcPts val="0"/>
                        </a:spcBef>
                        <a:spcAft>
                          <a:spcPts val="0"/>
                        </a:spcAft>
                      </a:pPr>
                      <a:r>
                        <a:rPr lang="en-US" sz="700">
                          <a:effectLst/>
                        </a:rPr>
                        <a:t> </a:t>
                      </a:r>
                    </a:p>
                    <a:p>
                      <a:pPr marL="0" marR="0">
                        <a:lnSpc>
                          <a:spcPct val="115000"/>
                        </a:lnSpc>
                        <a:spcBef>
                          <a:spcPts val="0"/>
                        </a:spcBef>
                        <a:spcAft>
                          <a:spcPts val="0"/>
                        </a:spcAft>
                      </a:pPr>
                      <a:r>
                        <a:rPr lang="en-US" sz="700">
                          <a:effectLst/>
                        </a:rPr>
                        <a:t> </a:t>
                      </a:r>
                    </a:p>
                    <a:p>
                      <a:pPr marL="0" marR="0">
                        <a:lnSpc>
                          <a:spcPct val="115000"/>
                        </a:lnSpc>
                        <a:spcBef>
                          <a:spcPts val="0"/>
                        </a:spcBef>
                        <a:spcAft>
                          <a:spcPts val="0"/>
                        </a:spcAft>
                      </a:pPr>
                      <a:r>
                        <a:rPr lang="en-US" sz="700">
                          <a:effectLst/>
                        </a:rPr>
                        <a:t>	</a:t>
                      </a:r>
                      <a:endParaRPr lang="en-US" sz="70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3459826"/>
                  </a:ext>
                </a:extLst>
              </a:tr>
              <a:tr h="568837">
                <a:tc gridSpan="3">
                  <a:txBody>
                    <a:bodyPr/>
                    <a:lstStyle/>
                    <a:p>
                      <a:pPr marL="548640" marR="0" indent="-548640">
                        <a:lnSpc>
                          <a:spcPct val="115000"/>
                        </a:lnSpc>
                        <a:spcBef>
                          <a:spcPts val="0"/>
                        </a:spcBef>
                        <a:spcAft>
                          <a:spcPts val="0"/>
                        </a:spcAft>
                      </a:pPr>
                      <a:r>
                        <a:rPr lang="en-US" sz="700">
                          <a:effectLst/>
                        </a:rPr>
                        <a:t>Trigger:	A student trying to make changes to their information.</a:t>
                      </a:r>
                    </a:p>
                    <a:p>
                      <a:pPr marL="548640" marR="0" indent="-548640">
                        <a:lnSpc>
                          <a:spcPct val="115000"/>
                        </a:lnSpc>
                        <a:spcBef>
                          <a:spcPts val="0"/>
                        </a:spcBef>
                        <a:spcAft>
                          <a:spcPts val="0"/>
                        </a:spcAft>
                      </a:pPr>
                      <a:r>
                        <a:rPr lang="en-US" sz="700">
                          <a:effectLst/>
                        </a:rPr>
                        <a:t> </a:t>
                      </a:r>
                    </a:p>
                    <a:p>
                      <a:pPr marL="1379220" marR="0" indent="-1379220">
                        <a:lnSpc>
                          <a:spcPct val="115000"/>
                        </a:lnSpc>
                        <a:spcBef>
                          <a:spcPts val="0"/>
                        </a:spcBef>
                        <a:spcAft>
                          <a:spcPts val="0"/>
                        </a:spcAft>
                        <a:tabLst>
                          <a:tab pos="922020" algn="l"/>
                        </a:tabLst>
                      </a:pPr>
                      <a:r>
                        <a:rPr lang="en-US" sz="700">
                          <a:effectLst/>
                        </a:rPr>
                        <a:t>Type:  External</a:t>
                      </a:r>
                    </a:p>
                    <a:p>
                      <a:pPr marL="1379220" marR="0" indent="-1379220">
                        <a:lnSpc>
                          <a:spcPct val="115000"/>
                        </a:lnSpc>
                        <a:spcBef>
                          <a:spcPts val="0"/>
                        </a:spcBef>
                        <a:spcAft>
                          <a:spcPts val="0"/>
                        </a:spcAft>
                        <a:tabLst>
                          <a:tab pos="922020" algn="l"/>
                        </a:tabLst>
                      </a:pPr>
                      <a:r>
                        <a:rPr lang="en-US" sz="700">
                          <a:effectLst/>
                        </a:rPr>
                        <a:t> </a:t>
                      </a:r>
                      <a:endParaRPr lang="en-US" sz="70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21559184"/>
                  </a:ext>
                </a:extLst>
              </a:tr>
              <a:tr h="1150162">
                <a:tc gridSpan="3">
                  <a:txBody>
                    <a:bodyPr/>
                    <a:lstStyle/>
                    <a:p>
                      <a:pPr marL="0" marR="0">
                        <a:lnSpc>
                          <a:spcPct val="115000"/>
                        </a:lnSpc>
                        <a:spcBef>
                          <a:spcPts val="0"/>
                        </a:spcBef>
                        <a:spcAft>
                          <a:spcPts val="0"/>
                        </a:spcAft>
                      </a:pPr>
                      <a:r>
                        <a:rPr lang="en-US" sz="700">
                          <a:effectLst/>
                        </a:rPr>
                        <a:t>Relationships:</a:t>
                      </a:r>
                    </a:p>
                    <a:p>
                      <a:pPr marL="0" marR="0">
                        <a:lnSpc>
                          <a:spcPct val="115000"/>
                        </a:lnSpc>
                        <a:spcBef>
                          <a:spcPts val="0"/>
                        </a:spcBef>
                        <a:spcAft>
                          <a:spcPts val="0"/>
                        </a:spcAft>
                      </a:pPr>
                      <a:r>
                        <a:rPr lang="en-US" sz="700">
                          <a:effectLst/>
                        </a:rPr>
                        <a:t> </a:t>
                      </a:r>
                    </a:p>
                    <a:p>
                      <a:pPr marL="0" marR="0" algn="just">
                        <a:lnSpc>
                          <a:spcPct val="115000"/>
                        </a:lnSpc>
                        <a:spcBef>
                          <a:spcPts val="0"/>
                        </a:spcBef>
                        <a:spcAft>
                          <a:spcPts val="0"/>
                        </a:spcAft>
                      </a:pPr>
                      <a:r>
                        <a:rPr lang="en-US" sz="700">
                          <a:effectLst/>
                        </a:rPr>
                        <a:t>                 Association: Student request system and Administrative staff.</a:t>
                      </a:r>
                    </a:p>
                    <a:p>
                      <a:pPr marL="0" marR="0">
                        <a:lnSpc>
                          <a:spcPct val="115000"/>
                        </a:lnSpc>
                        <a:spcBef>
                          <a:spcPts val="0"/>
                        </a:spcBef>
                        <a:spcAft>
                          <a:spcPts val="0"/>
                        </a:spcAft>
                      </a:pPr>
                      <a:r>
                        <a:rPr lang="en-US" sz="700">
                          <a:effectLst/>
                        </a:rPr>
                        <a:t>                 Include: Student grades.</a:t>
                      </a:r>
                    </a:p>
                    <a:p>
                      <a:pPr marL="0" marR="0">
                        <a:lnSpc>
                          <a:spcPct val="115000"/>
                        </a:lnSpc>
                        <a:spcBef>
                          <a:spcPts val="0"/>
                        </a:spcBef>
                        <a:spcAft>
                          <a:spcPts val="0"/>
                        </a:spcAft>
                      </a:pPr>
                      <a:r>
                        <a:rPr lang="en-US" sz="700">
                          <a:effectLst/>
                        </a:rPr>
                        <a:t>                 Exclude:</a:t>
                      </a:r>
                    </a:p>
                    <a:p>
                      <a:pPr marL="0" marR="0">
                        <a:lnSpc>
                          <a:spcPct val="115000"/>
                        </a:lnSpc>
                        <a:spcBef>
                          <a:spcPts val="0"/>
                        </a:spcBef>
                        <a:spcAft>
                          <a:spcPts val="0"/>
                        </a:spcAft>
                      </a:pPr>
                      <a:r>
                        <a:rPr lang="en-US" sz="700">
                          <a:effectLst/>
                        </a:rPr>
                        <a:t>                 Generalization:</a:t>
                      </a:r>
                    </a:p>
                    <a:p>
                      <a:pPr marL="0" marR="0">
                        <a:lnSpc>
                          <a:spcPct val="115000"/>
                        </a:lnSpc>
                        <a:spcBef>
                          <a:spcPts val="0"/>
                        </a:spcBef>
                        <a:spcAft>
                          <a:spcPts val="0"/>
                        </a:spcAft>
                      </a:pPr>
                      <a:r>
                        <a:rPr lang="en-US" sz="700">
                          <a:effectLst/>
                        </a:rPr>
                        <a:t> </a:t>
                      </a:r>
                    </a:p>
                    <a:p>
                      <a:pPr marL="0" marR="0">
                        <a:lnSpc>
                          <a:spcPct val="115000"/>
                        </a:lnSpc>
                        <a:spcBef>
                          <a:spcPts val="0"/>
                        </a:spcBef>
                        <a:spcAft>
                          <a:spcPts val="0"/>
                        </a:spcAft>
                      </a:pPr>
                      <a:r>
                        <a:rPr lang="en-US" sz="700">
                          <a:effectLst/>
                        </a:rPr>
                        <a:t> </a:t>
                      </a:r>
                      <a:endParaRPr lang="en-US" sz="70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43388483"/>
                  </a:ext>
                </a:extLst>
              </a:tr>
              <a:tr h="859500">
                <a:tc gridSpan="3">
                  <a:txBody>
                    <a:bodyPr/>
                    <a:lstStyle/>
                    <a:p>
                      <a:pPr marL="0" marR="0">
                        <a:lnSpc>
                          <a:spcPct val="115000"/>
                        </a:lnSpc>
                        <a:spcBef>
                          <a:spcPts val="0"/>
                        </a:spcBef>
                        <a:spcAft>
                          <a:spcPts val="0"/>
                        </a:spcAft>
                        <a:tabLst>
                          <a:tab pos="464820" algn="l"/>
                          <a:tab pos="693420" algn="l"/>
                          <a:tab pos="922020" algn="l"/>
                        </a:tabLst>
                      </a:pPr>
                      <a:r>
                        <a:rPr lang="en-US" sz="700">
                          <a:effectLst/>
                        </a:rPr>
                        <a:t>Normal Flow of Events:</a:t>
                      </a:r>
                    </a:p>
                    <a:p>
                      <a:pPr marL="342900" marR="0" lvl="0" indent="-342900">
                        <a:lnSpc>
                          <a:spcPct val="115000"/>
                        </a:lnSpc>
                        <a:spcBef>
                          <a:spcPts val="0"/>
                        </a:spcBef>
                        <a:spcAft>
                          <a:spcPts val="0"/>
                        </a:spcAft>
                        <a:buFont typeface="+mj-lt"/>
                        <a:buAutoNum type="arabicPeriod"/>
                        <a:tabLst>
                          <a:tab pos="464820" algn="l"/>
                          <a:tab pos="693420" algn="l"/>
                          <a:tab pos="922020" algn="l"/>
                        </a:tabLst>
                      </a:pPr>
                      <a:r>
                        <a:rPr lang="en-US" sz="700">
                          <a:effectLst/>
                        </a:rPr>
                        <a:t>The student records are displayed.</a:t>
                      </a:r>
                    </a:p>
                    <a:p>
                      <a:pPr marL="342900" marR="0" lvl="0" indent="-342900">
                        <a:lnSpc>
                          <a:spcPct val="115000"/>
                        </a:lnSpc>
                        <a:spcBef>
                          <a:spcPts val="0"/>
                        </a:spcBef>
                        <a:spcAft>
                          <a:spcPts val="0"/>
                        </a:spcAft>
                        <a:buFont typeface="+mj-lt"/>
                        <a:buAutoNum type="arabicPeriod"/>
                        <a:tabLst>
                          <a:tab pos="464820" algn="l"/>
                          <a:tab pos="693420" algn="l"/>
                          <a:tab pos="922020" algn="l"/>
                        </a:tabLst>
                      </a:pPr>
                      <a:r>
                        <a:rPr lang="en-US" sz="700">
                          <a:effectLst/>
                        </a:rPr>
                        <a:t>If the student doesn’t exist, then a new student record is made.</a:t>
                      </a:r>
                    </a:p>
                    <a:p>
                      <a:pPr marL="342900" marR="0" lvl="0" indent="-342900">
                        <a:lnSpc>
                          <a:spcPct val="115000"/>
                        </a:lnSpc>
                        <a:spcBef>
                          <a:spcPts val="0"/>
                        </a:spcBef>
                        <a:spcAft>
                          <a:spcPts val="0"/>
                        </a:spcAft>
                        <a:buFont typeface="+mj-lt"/>
                        <a:buAutoNum type="arabicPeriod"/>
                        <a:tabLst>
                          <a:tab pos="464820" algn="l"/>
                          <a:tab pos="693420" algn="l"/>
                          <a:tab pos="922020" algn="l"/>
                        </a:tabLst>
                      </a:pPr>
                      <a:r>
                        <a:rPr lang="en-US" sz="700">
                          <a:effectLst/>
                        </a:rPr>
                        <a:t>If a student exists, then there is an option to modify or delete a student.</a:t>
                      </a:r>
                    </a:p>
                    <a:p>
                      <a:pPr marL="342900" marR="0" lvl="0" indent="-342900">
                        <a:lnSpc>
                          <a:spcPct val="115000"/>
                        </a:lnSpc>
                        <a:spcBef>
                          <a:spcPts val="0"/>
                        </a:spcBef>
                        <a:spcAft>
                          <a:spcPts val="0"/>
                        </a:spcAft>
                        <a:buFont typeface="+mj-lt"/>
                        <a:buAutoNum type="arabicPeriod"/>
                        <a:tabLst>
                          <a:tab pos="464820" algn="l"/>
                          <a:tab pos="693420" algn="l"/>
                          <a:tab pos="922020" algn="l"/>
                        </a:tabLst>
                      </a:pPr>
                      <a:r>
                        <a:rPr lang="en-US" sz="700">
                          <a:effectLst/>
                        </a:rPr>
                        <a:t>After a decision is made the student records are displayed. </a:t>
                      </a:r>
                    </a:p>
                    <a:p>
                      <a:pPr marL="342900" marR="0" lvl="0" indent="-342900">
                        <a:lnSpc>
                          <a:spcPct val="115000"/>
                        </a:lnSpc>
                        <a:spcBef>
                          <a:spcPts val="0"/>
                        </a:spcBef>
                        <a:spcAft>
                          <a:spcPts val="0"/>
                        </a:spcAft>
                        <a:buFont typeface="+mj-lt"/>
                        <a:buAutoNum type="arabicPeriod"/>
                        <a:tabLst>
                          <a:tab pos="464820" algn="l"/>
                          <a:tab pos="693420" algn="l"/>
                          <a:tab pos="922020" algn="l"/>
                        </a:tabLst>
                      </a:pPr>
                      <a:r>
                        <a:rPr lang="en-US" sz="700">
                          <a:effectLst/>
                        </a:rPr>
                        <a:t>There is an option to go back to either modify or delete a student.</a:t>
                      </a:r>
                      <a:endParaRPr lang="en-US" sz="70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03814887"/>
                  </a:ext>
                </a:extLst>
              </a:tr>
              <a:tr h="423506">
                <a:tc gridSpan="3">
                  <a:txBody>
                    <a:bodyPr/>
                    <a:lstStyle/>
                    <a:p>
                      <a:pPr marL="0" marR="0">
                        <a:lnSpc>
                          <a:spcPct val="115000"/>
                        </a:lnSpc>
                        <a:spcBef>
                          <a:spcPts val="0"/>
                        </a:spcBef>
                        <a:spcAft>
                          <a:spcPts val="0"/>
                        </a:spcAft>
                      </a:pPr>
                      <a:r>
                        <a:rPr lang="en-US" sz="700">
                          <a:effectLst/>
                        </a:rPr>
                        <a:t>SubFlows: -</a:t>
                      </a:r>
                    </a:p>
                    <a:p>
                      <a:pPr marL="0" marR="0">
                        <a:lnSpc>
                          <a:spcPct val="115000"/>
                        </a:lnSpc>
                        <a:spcBef>
                          <a:spcPts val="0"/>
                        </a:spcBef>
                        <a:spcAft>
                          <a:spcPts val="0"/>
                        </a:spcAft>
                      </a:pPr>
                      <a:r>
                        <a:rPr lang="en-US" sz="700">
                          <a:effectLst/>
                        </a:rPr>
                        <a:t> </a:t>
                      </a:r>
                    </a:p>
                    <a:p>
                      <a:pPr marL="0" marR="0">
                        <a:lnSpc>
                          <a:spcPct val="115000"/>
                        </a:lnSpc>
                        <a:spcBef>
                          <a:spcPts val="0"/>
                        </a:spcBef>
                        <a:spcAft>
                          <a:spcPts val="0"/>
                        </a:spcAft>
                      </a:pPr>
                      <a:r>
                        <a:rPr lang="en-US" sz="700">
                          <a:effectLst/>
                        </a:rPr>
                        <a:t> </a:t>
                      </a:r>
                      <a:endParaRPr lang="en-US" sz="70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709985"/>
                  </a:ext>
                </a:extLst>
              </a:tr>
              <a:tr h="423506">
                <a:tc gridSpan="3">
                  <a:txBody>
                    <a:bodyPr/>
                    <a:lstStyle/>
                    <a:p>
                      <a:pPr marL="922020" marR="0" indent="-922020">
                        <a:lnSpc>
                          <a:spcPct val="115000"/>
                        </a:lnSpc>
                        <a:spcBef>
                          <a:spcPts val="0"/>
                        </a:spcBef>
                        <a:spcAft>
                          <a:spcPts val="0"/>
                        </a:spcAft>
                        <a:tabLst>
                          <a:tab pos="236220" algn="l"/>
                          <a:tab pos="922020" algn="l"/>
                        </a:tabLst>
                      </a:pPr>
                      <a:r>
                        <a:rPr lang="en-US" sz="700" dirty="0">
                          <a:effectLst/>
                        </a:rPr>
                        <a:t>Alternate/Exceptional Flows:</a:t>
                      </a:r>
                    </a:p>
                    <a:p>
                      <a:pPr marL="922020" marR="0" indent="-922020">
                        <a:lnSpc>
                          <a:spcPct val="115000"/>
                        </a:lnSpc>
                        <a:spcBef>
                          <a:spcPts val="0"/>
                        </a:spcBef>
                        <a:spcAft>
                          <a:spcPts val="0"/>
                        </a:spcAft>
                        <a:tabLst>
                          <a:tab pos="236220" algn="l"/>
                          <a:tab pos="922020" algn="l"/>
                        </a:tabLst>
                      </a:pPr>
                      <a:r>
                        <a:rPr lang="en-US" sz="700" dirty="0">
                          <a:effectLst/>
                        </a:rPr>
                        <a:t>If a student doesn’t exist, then a new record is created.</a:t>
                      </a:r>
                    </a:p>
                    <a:p>
                      <a:pPr marL="923290" marR="0" indent="-923290">
                        <a:lnSpc>
                          <a:spcPct val="115000"/>
                        </a:lnSpc>
                        <a:spcBef>
                          <a:spcPts val="0"/>
                        </a:spcBef>
                        <a:spcAft>
                          <a:spcPts val="0"/>
                        </a:spcAft>
                        <a:tabLst>
                          <a:tab pos="236220" algn="l"/>
                          <a:tab pos="922020" algn="l"/>
                        </a:tabLst>
                      </a:pPr>
                      <a:r>
                        <a:rPr lang="en-US" sz="700" dirty="0">
                          <a:effectLst/>
                        </a:rPr>
                        <a:t> </a:t>
                      </a:r>
                      <a:endParaRPr lang="en-US" sz="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961" marR="4496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2976906"/>
                  </a:ext>
                </a:extLst>
              </a:tr>
            </a:tbl>
          </a:graphicData>
        </a:graphic>
      </p:graphicFrame>
      <p:sp>
        <p:nvSpPr>
          <p:cNvPr id="4" name="Content Placeholder 3">
            <a:extLst>
              <a:ext uri="{FF2B5EF4-FFF2-40B4-BE49-F238E27FC236}">
                <a16:creationId xmlns:a16="http://schemas.microsoft.com/office/drawing/2014/main" id="{12857AAF-DD43-495F-B277-D610EFAEF4E5}"/>
              </a:ext>
            </a:extLst>
          </p:cNvPr>
          <p:cNvSpPr>
            <a:spLocks noGrp="1"/>
          </p:cNvSpPr>
          <p:nvPr>
            <p:ph sz="half" idx="2"/>
          </p:nvPr>
        </p:nvSpPr>
        <p:spPr/>
        <p:txBody>
          <a:bodyPr>
            <a:normAutofit/>
          </a:bodyPr>
          <a:lstStyle/>
          <a:p>
            <a:pPr marL="0" indent="0">
              <a:buNone/>
            </a:pPr>
            <a:r>
              <a:rPr lang="en-US" sz="3500" dirty="0"/>
              <a:t>Use Case Description </a:t>
            </a:r>
          </a:p>
        </p:txBody>
      </p:sp>
      <p:sp>
        <p:nvSpPr>
          <p:cNvPr id="6" name="Rectangle 1">
            <a:extLst>
              <a:ext uri="{FF2B5EF4-FFF2-40B4-BE49-F238E27FC236}">
                <a16:creationId xmlns:a16="http://schemas.microsoft.com/office/drawing/2014/main" id="{0DD2FBA8-9E36-4813-8075-D0316874B833}"/>
              </a:ext>
            </a:extLst>
          </p:cNvPr>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8528" tIns="152352" rIns="0" bIns="152352" numCol="1" anchor="ctr" anchorCtr="0" compatLnSpc="1">
            <a:prstTxWarp prst="textNoShape">
              <a:avLst/>
            </a:prstTxWarp>
            <a:spAutoFit/>
          </a:bodyPr>
          <a:lstStyle>
            <a:lvl1pPr eaLnBrk="0" fontAlgn="base" hangingPunct="0">
              <a:spcBef>
                <a:spcPct val="0"/>
              </a:spcBef>
              <a:spcAft>
                <a:spcPct val="0"/>
              </a:spcAft>
              <a:tabLst>
                <a:tab pos="236538" algn="l"/>
                <a:tab pos="922338" algn="l"/>
              </a:tabLst>
              <a:defRPr>
                <a:solidFill>
                  <a:schemeClr val="tx1"/>
                </a:solidFill>
                <a:latin typeface="Arial" panose="020B0604020202020204" pitchFamily="34" charset="0"/>
              </a:defRPr>
            </a:lvl1pPr>
            <a:lvl2pPr eaLnBrk="0" fontAlgn="base" hangingPunct="0">
              <a:spcBef>
                <a:spcPct val="0"/>
              </a:spcBef>
              <a:spcAft>
                <a:spcPct val="0"/>
              </a:spcAft>
              <a:tabLst>
                <a:tab pos="236538" algn="l"/>
                <a:tab pos="922338" algn="l"/>
              </a:tabLst>
              <a:defRPr>
                <a:solidFill>
                  <a:schemeClr val="tx1"/>
                </a:solidFill>
                <a:latin typeface="Arial" panose="020B0604020202020204" pitchFamily="34" charset="0"/>
              </a:defRPr>
            </a:lvl2pPr>
            <a:lvl3pPr eaLnBrk="0" fontAlgn="base" hangingPunct="0">
              <a:spcBef>
                <a:spcPct val="0"/>
              </a:spcBef>
              <a:spcAft>
                <a:spcPct val="0"/>
              </a:spcAft>
              <a:tabLst>
                <a:tab pos="236538" algn="l"/>
                <a:tab pos="922338" algn="l"/>
              </a:tabLst>
              <a:defRPr>
                <a:solidFill>
                  <a:schemeClr val="tx1"/>
                </a:solidFill>
                <a:latin typeface="Arial" panose="020B0604020202020204" pitchFamily="34" charset="0"/>
              </a:defRPr>
            </a:lvl3pPr>
            <a:lvl4pPr eaLnBrk="0" fontAlgn="base" hangingPunct="0">
              <a:spcBef>
                <a:spcPct val="0"/>
              </a:spcBef>
              <a:spcAft>
                <a:spcPct val="0"/>
              </a:spcAft>
              <a:tabLst>
                <a:tab pos="236538" algn="l"/>
                <a:tab pos="922338" algn="l"/>
              </a:tabLst>
              <a:defRPr>
                <a:solidFill>
                  <a:schemeClr val="tx1"/>
                </a:solidFill>
                <a:latin typeface="Arial" panose="020B0604020202020204" pitchFamily="34" charset="0"/>
              </a:defRPr>
            </a:lvl4pPr>
            <a:lvl5pPr eaLnBrk="0" fontAlgn="base" hangingPunct="0">
              <a:spcBef>
                <a:spcPct val="0"/>
              </a:spcBef>
              <a:spcAft>
                <a:spcPct val="0"/>
              </a:spcAft>
              <a:tabLst>
                <a:tab pos="236538" algn="l"/>
                <a:tab pos="922338" algn="l"/>
              </a:tabLst>
              <a:defRPr>
                <a:solidFill>
                  <a:schemeClr val="tx1"/>
                </a:solidFill>
                <a:latin typeface="Arial" panose="020B0604020202020204" pitchFamily="34" charset="0"/>
              </a:defRPr>
            </a:lvl5pPr>
            <a:lvl6pPr eaLnBrk="0" fontAlgn="base" hangingPunct="0">
              <a:spcBef>
                <a:spcPct val="0"/>
              </a:spcBef>
              <a:spcAft>
                <a:spcPct val="0"/>
              </a:spcAft>
              <a:tabLst>
                <a:tab pos="236538" algn="l"/>
                <a:tab pos="922338" algn="l"/>
              </a:tabLst>
              <a:defRPr>
                <a:solidFill>
                  <a:schemeClr val="tx1"/>
                </a:solidFill>
                <a:latin typeface="Arial" panose="020B0604020202020204" pitchFamily="34" charset="0"/>
              </a:defRPr>
            </a:lvl6pPr>
            <a:lvl7pPr eaLnBrk="0" fontAlgn="base" hangingPunct="0">
              <a:spcBef>
                <a:spcPct val="0"/>
              </a:spcBef>
              <a:spcAft>
                <a:spcPct val="0"/>
              </a:spcAft>
              <a:tabLst>
                <a:tab pos="236538" algn="l"/>
                <a:tab pos="922338" algn="l"/>
              </a:tabLst>
              <a:defRPr>
                <a:solidFill>
                  <a:schemeClr val="tx1"/>
                </a:solidFill>
                <a:latin typeface="Arial" panose="020B0604020202020204" pitchFamily="34" charset="0"/>
              </a:defRPr>
            </a:lvl7pPr>
            <a:lvl8pPr eaLnBrk="0" fontAlgn="base" hangingPunct="0">
              <a:spcBef>
                <a:spcPct val="0"/>
              </a:spcBef>
              <a:spcAft>
                <a:spcPct val="0"/>
              </a:spcAft>
              <a:tabLst>
                <a:tab pos="236538" algn="l"/>
                <a:tab pos="922338" algn="l"/>
              </a:tabLst>
              <a:defRPr>
                <a:solidFill>
                  <a:schemeClr val="tx1"/>
                </a:solidFill>
                <a:latin typeface="Arial" panose="020B0604020202020204" pitchFamily="34" charset="0"/>
              </a:defRPr>
            </a:lvl8pPr>
            <a:lvl9pPr eaLnBrk="0" fontAlgn="base" hangingPunct="0">
              <a:spcBef>
                <a:spcPct val="0"/>
              </a:spcBef>
              <a:spcAft>
                <a:spcPct val="0"/>
              </a:spcAft>
              <a:tabLst>
                <a:tab pos="236538" algn="l"/>
                <a:tab pos="9223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6538" algn="l"/>
                <a:tab pos="922338"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16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1542-7DFE-48D1-89BA-A41DA5721CB0}"/>
              </a:ext>
            </a:extLst>
          </p:cNvPr>
          <p:cNvSpPr>
            <a:spLocks noGrp="1"/>
          </p:cNvSpPr>
          <p:nvPr>
            <p:ph type="ctrTitle"/>
          </p:nvPr>
        </p:nvSpPr>
        <p:spPr/>
        <p:txBody>
          <a:bodyPr/>
          <a:lstStyle/>
          <a:p>
            <a:r>
              <a:rPr lang="en-US" dirty="0"/>
              <a:t>Phase 4</a:t>
            </a:r>
          </a:p>
        </p:txBody>
      </p:sp>
      <p:sp>
        <p:nvSpPr>
          <p:cNvPr id="3" name="Subtitle 2">
            <a:extLst>
              <a:ext uri="{FF2B5EF4-FFF2-40B4-BE49-F238E27FC236}">
                <a16:creationId xmlns:a16="http://schemas.microsoft.com/office/drawing/2014/main" id="{099F7F96-613C-475E-9B4E-4991BA8FBC5F}"/>
              </a:ext>
            </a:extLst>
          </p:cNvPr>
          <p:cNvSpPr>
            <a:spLocks noGrp="1"/>
          </p:cNvSpPr>
          <p:nvPr>
            <p:ph type="subTitle" idx="1"/>
          </p:nvPr>
        </p:nvSpPr>
        <p:spPr/>
        <p:txBody>
          <a:bodyPr/>
          <a:lstStyle/>
          <a:p>
            <a:r>
              <a:rPr lang="en-US" dirty="0"/>
              <a:t>CRC Cards, </a:t>
            </a:r>
            <a:r>
              <a:rPr lang="en-US"/>
              <a:t>Class UML diagram</a:t>
            </a:r>
            <a:r>
              <a:rPr lang="en-US" dirty="0"/>
              <a:t> &amp; </a:t>
            </a:r>
            <a:r>
              <a:rPr lang="en-US"/>
              <a:t>Class Diagram</a:t>
            </a:r>
          </a:p>
        </p:txBody>
      </p:sp>
    </p:spTree>
    <p:extLst>
      <p:ext uri="{BB962C8B-B14F-4D97-AF65-F5344CB8AC3E}">
        <p14:creationId xmlns:p14="http://schemas.microsoft.com/office/powerpoint/2010/main" val="422872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E60D0-BEE8-452A-A58C-2729219F47C4}"/>
              </a:ext>
            </a:extLst>
          </p:cNvPr>
          <p:cNvSpPr>
            <a:spLocks noGrp="1"/>
          </p:cNvSpPr>
          <p:nvPr>
            <p:ph type="title"/>
          </p:nvPr>
        </p:nvSpPr>
        <p:spPr/>
        <p:txBody>
          <a:bodyPr/>
          <a:lstStyle/>
          <a:p>
            <a:pPr algn="ctr"/>
            <a:r>
              <a:rPr lang="en-US" sz="4800" dirty="0"/>
              <a:t>CRC Cards</a:t>
            </a:r>
          </a:p>
        </p:txBody>
      </p:sp>
      <p:sp>
        <p:nvSpPr>
          <p:cNvPr id="3" name="Content Placeholder 2">
            <a:extLst>
              <a:ext uri="{FF2B5EF4-FFF2-40B4-BE49-F238E27FC236}">
                <a16:creationId xmlns:a16="http://schemas.microsoft.com/office/drawing/2014/main" id="{6F3BCF33-FEA2-499A-BC7B-65652099E320}"/>
              </a:ext>
            </a:extLst>
          </p:cNvPr>
          <p:cNvSpPr>
            <a:spLocks noGrp="1"/>
          </p:cNvSpPr>
          <p:nvPr>
            <p:ph idx="1"/>
          </p:nvPr>
        </p:nvSpPr>
        <p:spPr/>
        <p:txBody>
          <a:bodyPr>
            <a:normAutofit/>
          </a:bodyPr>
          <a:lstStyle/>
          <a:p>
            <a:r>
              <a:rPr lang="en-US" sz="2800" dirty="0"/>
              <a:t>CRC Cards document the responsibilities and collaborations of a class. </a:t>
            </a:r>
          </a:p>
          <a:p>
            <a:r>
              <a:rPr lang="en-US" sz="2800" dirty="0"/>
              <a:t>They are a low tech, hands on, and user friendly way of showing the classes and their information. </a:t>
            </a:r>
          </a:p>
          <a:p>
            <a:r>
              <a:rPr lang="en-US" sz="2800" dirty="0"/>
              <a:t>They allow us to capture all the relevant information and put them in a practical approach  for quick access</a:t>
            </a:r>
          </a:p>
        </p:txBody>
      </p:sp>
    </p:spTree>
    <p:extLst>
      <p:ext uri="{BB962C8B-B14F-4D97-AF65-F5344CB8AC3E}">
        <p14:creationId xmlns:p14="http://schemas.microsoft.com/office/powerpoint/2010/main" val="363934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generated with very high confidence">
            <a:extLst>
              <a:ext uri="{FF2B5EF4-FFF2-40B4-BE49-F238E27FC236}">
                <a16:creationId xmlns:a16="http://schemas.microsoft.com/office/drawing/2014/main" id="{1C3846E2-0484-4A8D-BDDF-5957BDFE4C86}"/>
              </a:ext>
            </a:extLst>
          </p:cNvPr>
          <p:cNvPicPr>
            <a:picLocks noGrp="1" noChangeAspect="1"/>
          </p:cNvPicPr>
          <p:nvPr>
            <p:ph sz="half" idx="1"/>
          </p:nvPr>
        </p:nvPicPr>
        <p:blipFill rotWithShape="1">
          <a:blip r:embed="rId2"/>
          <a:srcRect l="2460" r="3024"/>
          <a:stretch/>
        </p:blipFill>
        <p:spPr>
          <a:xfrm>
            <a:off x="150812" y="152400"/>
            <a:ext cx="5791201" cy="4572000"/>
          </a:xfrm>
        </p:spPr>
      </p:pic>
      <p:pic>
        <p:nvPicPr>
          <p:cNvPr id="8" name="Content Placeholder 7" descr="A screenshot of a cell phone&#10;&#10;Description generated with very high confidence">
            <a:extLst>
              <a:ext uri="{FF2B5EF4-FFF2-40B4-BE49-F238E27FC236}">
                <a16:creationId xmlns:a16="http://schemas.microsoft.com/office/drawing/2014/main" id="{A2C115A9-A005-4578-B223-DD3F2173D9B4}"/>
              </a:ext>
            </a:extLst>
          </p:cNvPr>
          <p:cNvPicPr>
            <a:picLocks noGrp="1" noChangeAspect="1"/>
          </p:cNvPicPr>
          <p:nvPr>
            <p:ph sz="half" idx="2"/>
          </p:nvPr>
        </p:nvPicPr>
        <p:blipFill rotWithShape="1">
          <a:blip r:embed="rId3"/>
          <a:srcRect l="3584" r="2338"/>
          <a:stretch/>
        </p:blipFill>
        <p:spPr>
          <a:xfrm>
            <a:off x="6246813" y="152400"/>
            <a:ext cx="5791200" cy="4572000"/>
          </a:xfrm>
        </p:spPr>
      </p:pic>
      <p:sp>
        <p:nvSpPr>
          <p:cNvPr id="9" name="TextBox 8">
            <a:extLst>
              <a:ext uri="{FF2B5EF4-FFF2-40B4-BE49-F238E27FC236}">
                <a16:creationId xmlns:a16="http://schemas.microsoft.com/office/drawing/2014/main" id="{F19F2D39-2282-4397-9F94-775326459E27}"/>
              </a:ext>
            </a:extLst>
          </p:cNvPr>
          <p:cNvSpPr txBox="1"/>
          <p:nvPr/>
        </p:nvSpPr>
        <p:spPr>
          <a:xfrm>
            <a:off x="1693698" y="5257800"/>
            <a:ext cx="3015569" cy="707886"/>
          </a:xfrm>
          <a:prstGeom prst="rect">
            <a:avLst/>
          </a:prstGeom>
          <a:noFill/>
        </p:spPr>
        <p:txBody>
          <a:bodyPr wrap="none" rtlCol="0">
            <a:spAutoFit/>
          </a:bodyPr>
          <a:lstStyle/>
          <a:p>
            <a:r>
              <a:rPr lang="en-US" sz="4000" dirty="0"/>
              <a:t>CRC CLASS</a:t>
            </a:r>
          </a:p>
        </p:txBody>
      </p:sp>
      <p:sp>
        <p:nvSpPr>
          <p:cNvPr id="10" name="TextBox 9">
            <a:extLst>
              <a:ext uri="{FF2B5EF4-FFF2-40B4-BE49-F238E27FC236}">
                <a16:creationId xmlns:a16="http://schemas.microsoft.com/office/drawing/2014/main" id="{7E1B60F5-F15F-4185-9499-60C13DA55179}"/>
              </a:ext>
            </a:extLst>
          </p:cNvPr>
          <p:cNvSpPr txBox="1"/>
          <p:nvPr/>
        </p:nvSpPr>
        <p:spPr>
          <a:xfrm>
            <a:off x="7347808" y="5257800"/>
            <a:ext cx="3512500" cy="707886"/>
          </a:xfrm>
          <a:prstGeom prst="rect">
            <a:avLst/>
          </a:prstGeom>
          <a:noFill/>
        </p:spPr>
        <p:txBody>
          <a:bodyPr wrap="none" rtlCol="0">
            <a:spAutoFit/>
          </a:bodyPr>
          <a:lstStyle/>
          <a:p>
            <a:r>
              <a:rPr lang="en-US" sz="4000" dirty="0"/>
              <a:t>CRC COURSE</a:t>
            </a:r>
          </a:p>
        </p:txBody>
      </p:sp>
    </p:spTree>
    <p:extLst>
      <p:ext uri="{BB962C8B-B14F-4D97-AF65-F5344CB8AC3E}">
        <p14:creationId xmlns:p14="http://schemas.microsoft.com/office/powerpoint/2010/main" val="132793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Phases</a:t>
            </a:r>
          </a:p>
        </p:txBody>
      </p:sp>
      <p:sp>
        <p:nvSpPr>
          <p:cNvPr id="14" name="Content Placeholder 13"/>
          <p:cNvSpPr>
            <a:spLocks noGrp="1"/>
          </p:cNvSpPr>
          <p:nvPr>
            <p:ph idx="1"/>
          </p:nvPr>
        </p:nvSpPr>
        <p:spPr>
          <a:xfrm>
            <a:off x="645943" y="1524000"/>
            <a:ext cx="8944211" cy="4195481"/>
          </a:xfrm>
        </p:spPr>
        <p:txBody>
          <a:bodyPr>
            <a:normAutofit lnSpcReduction="10000"/>
          </a:bodyPr>
          <a:lstStyle/>
          <a:p>
            <a:r>
              <a:rPr lang="en-US" b="1" dirty="0">
                <a:latin typeface="Helvetica" panose="020B0604020202020204" pitchFamily="34" charset="0"/>
                <a:cs typeface="Helvetica" panose="020B0604020202020204" pitchFamily="34" charset="0"/>
              </a:rPr>
              <a:t>Phase 1</a:t>
            </a:r>
            <a:r>
              <a:rPr lang="en-US" dirty="0">
                <a:latin typeface="Helvetica" panose="020B0604020202020204" pitchFamily="34" charset="0"/>
                <a:cs typeface="Helvetica" panose="020B0604020202020204" pitchFamily="34" charset="0"/>
              </a:rPr>
              <a:t>:  Systems Request Definition, System Request</a:t>
            </a:r>
          </a:p>
          <a:p>
            <a:r>
              <a:rPr lang="en-US" b="1" dirty="0">
                <a:latin typeface="Helvetica" panose="020B0604020202020204" pitchFamily="34" charset="0"/>
                <a:cs typeface="Helvetica" panose="020B0604020202020204" pitchFamily="34" charset="0"/>
              </a:rPr>
              <a:t>Phase 2</a:t>
            </a:r>
            <a:r>
              <a:rPr lang="en-US" sz="2100" dirty="0">
                <a:latin typeface="Helvetica" panose="020B0604020202020204" pitchFamily="34" charset="0"/>
                <a:cs typeface="Helvetica" panose="020B0604020202020204" pitchFamily="34" charset="0"/>
              </a:rPr>
              <a:t>:  </a:t>
            </a:r>
            <a:r>
              <a:rPr lang="en-US" dirty="0">
                <a:latin typeface="Helvetica" panose="020B0604020202020204" pitchFamily="34" charset="0"/>
                <a:cs typeface="Helvetica" panose="020B0604020202020204" pitchFamily="34" charset="0"/>
              </a:rPr>
              <a:t>Feasibility Analysis Executive Summary, Cost Benefits Analysis</a:t>
            </a:r>
          </a:p>
          <a:p>
            <a:r>
              <a:rPr lang="en-US" b="1" dirty="0">
                <a:latin typeface="Helvetica" panose="020B0604020202020204" pitchFamily="34" charset="0"/>
                <a:cs typeface="Helvetica" panose="020B0604020202020204" pitchFamily="34" charset="0"/>
              </a:rPr>
              <a:t>Phase 3</a:t>
            </a:r>
            <a:r>
              <a:rPr lang="en-US" sz="2100" dirty="0">
                <a:latin typeface="Helvetica" panose="020B0604020202020204" pitchFamily="34" charset="0"/>
                <a:cs typeface="Helvetica" panose="020B0604020202020204" pitchFamily="34" charset="0"/>
              </a:rPr>
              <a:t>: Use Case Diagram, Use Case Description, Activity Diagram </a:t>
            </a:r>
          </a:p>
          <a:p>
            <a:r>
              <a:rPr lang="en-US" b="1" dirty="0">
                <a:latin typeface="Helvetica" panose="020B0604020202020204" pitchFamily="34" charset="0"/>
                <a:cs typeface="Helvetica" panose="020B0604020202020204" pitchFamily="34" charset="0"/>
              </a:rPr>
              <a:t>Phase 4</a:t>
            </a:r>
            <a:r>
              <a:rPr lang="en-US" sz="2100" dirty="0">
                <a:latin typeface="Helvetica" panose="020B0604020202020204" pitchFamily="34" charset="0"/>
                <a:cs typeface="Helvetica" panose="020B0604020202020204" pitchFamily="34" charset="0"/>
              </a:rPr>
              <a:t>: </a:t>
            </a:r>
            <a:r>
              <a:rPr lang="pt-BR" sz="2100" dirty="0">
                <a:latin typeface="Helvetica" panose="020B0604020202020204" pitchFamily="34" charset="0"/>
                <a:cs typeface="Helvetica" panose="020B0604020202020204" pitchFamily="34" charset="0"/>
              </a:rPr>
              <a:t>Class Diagram, CRC Cards, UML Diagram</a:t>
            </a:r>
          </a:p>
          <a:p>
            <a:r>
              <a:rPr lang="pt-BR" b="1" dirty="0">
                <a:latin typeface="Helvetica" panose="020B0604020202020204" pitchFamily="34" charset="0"/>
                <a:cs typeface="Helvetica" panose="020B0604020202020204" pitchFamily="34" charset="0"/>
              </a:rPr>
              <a:t>Phase 5</a:t>
            </a:r>
            <a:r>
              <a:rPr lang="pt-BR" sz="2100" dirty="0">
                <a:latin typeface="Helvetica" panose="020B0604020202020204" pitchFamily="34" charset="0"/>
                <a:cs typeface="Helvetica" panose="020B0604020202020204" pitchFamily="34" charset="0"/>
              </a:rPr>
              <a:t>: Sequence Diagram, Communication Diagram, Object State Diagram</a:t>
            </a:r>
          </a:p>
          <a:p>
            <a:r>
              <a:rPr lang="pt-BR" b="1" dirty="0">
                <a:latin typeface="Helvetica" panose="020B0604020202020204" pitchFamily="34" charset="0"/>
                <a:cs typeface="Helvetica" panose="020B0604020202020204" pitchFamily="34" charset="0"/>
              </a:rPr>
              <a:t>Phase 6</a:t>
            </a:r>
            <a:r>
              <a:rPr lang="pt-BR" sz="2100" dirty="0">
                <a:latin typeface="Helvetica" panose="020B0604020202020204" pitchFamily="34" charset="0"/>
                <a:cs typeface="Helvetica" panose="020B0604020202020204" pitchFamily="34" charset="0"/>
              </a:rPr>
              <a:t>: Package Diagram</a:t>
            </a:r>
          </a:p>
          <a:p>
            <a:r>
              <a:rPr lang="pt-BR" b="1" dirty="0">
                <a:latin typeface="Helvetica" panose="020B0604020202020204" pitchFamily="34" charset="0"/>
                <a:cs typeface="Helvetica" panose="020B0604020202020204" pitchFamily="34" charset="0"/>
              </a:rPr>
              <a:t>Phase 7</a:t>
            </a:r>
            <a:r>
              <a:rPr lang="pt-BR" sz="2100" dirty="0">
                <a:latin typeface="Helvetica" panose="020B0604020202020204" pitchFamily="34" charset="0"/>
                <a:cs typeface="Helvetica" panose="020B0604020202020204" pitchFamily="34" charset="0"/>
              </a:rPr>
              <a:t>: HCI Layer, PD Layer, DM Layer, Map Problem Domain</a:t>
            </a:r>
          </a:p>
          <a:p>
            <a:r>
              <a:rPr lang="pt-BR" b="1" dirty="0">
                <a:latin typeface="Helvetica" panose="020B0604020202020204" pitchFamily="34" charset="0"/>
                <a:cs typeface="Helvetica" panose="020B0604020202020204" pitchFamily="34" charset="0"/>
              </a:rPr>
              <a:t>Phase 8</a:t>
            </a:r>
            <a:r>
              <a:rPr lang="pt-BR" sz="2100" dirty="0">
                <a:latin typeface="Helvetica" panose="020B0604020202020204" pitchFamily="34" charset="0"/>
                <a:cs typeface="Helvetica" panose="020B0604020202020204" pitchFamily="34" charset="0"/>
              </a:rPr>
              <a:t>: Windows Navigation Diagram, Deployment Diagram, Test Plan, Converstion Strategy, Post-Implementation Activities, Sample User Interface</a:t>
            </a:r>
          </a:p>
          <a:p>
            <a:endParaRPr lang="pt-BR" dirty="0">
              <a:latin typeface="Helvetica" panose="020B0604020202020204" pitchFamily="34" charset="0"/>
              <a:cs typeface="Helvetica" panose="020B0604020202020204" pitchFamily="34" charset="0"/>
            </a:endParaRPr>
          </a:p>
          <a:p>
            <a:pPr marL="45720" indent="0">
              <a:buNone/>
            </a:pP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372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C3846E2-0484-4A8D-BDDF-5957BDFE4C86}"/>
              </a:ext>
            </a:extLst>
          </p:cNvPr>
          <p:cNvPicPr>
            <a:picLocks noGrp="1" noChangeAspect="1"/>
          </p:cNvPicPr>
          <p:nvPr>
            <p:ph sz="half" idx="1"/>
          </p:nvPr>
        </p:nvPicPr>
        <p:blipFill rotWithShape="1">
          <a:blip r:embed="rId2"/>
          <a:srcRect r="3023" b="2290"/>
          <a:stretch/>
        </p:blipFill>
        <p:spPr>
          <a:xfrm>
            <a:off x="184366" y="152400"/>
            <a:ext cx="5942014" cy="4419600"/>
          </a:xfrm>
        </p:spPr>
      </p:pic>
      <p:pic>
        <p:nvPicPr>
          <p:cNvPr id="8" name="Content Placeholder 7">
            <a:extLst>
              <a:ext uri="{FF2B5EF4-FFF2-40B4-BE49-F238E27FC236}">
                <a16:creationId xmlns:a16="http://schemas.microsoft.com/office/drawing/2014/main" id="{A2C115A9-A005-4578-B223-DD3F2173D9B4}"/>
              </a:ext>
            </a:extLst>
          </p:cNvPr>
          <p:cNvPicPr>
            <a:picLocks noGrp="1" noChangeAspect="1"/>
          </p:cNvPicPr>
          <p:nvPr>
            <p:ph sz="half" idx="2"/>
          </p:nvPr>
        </p:nvPicPr>
        <p:blipFill rotWithShape="1">
          <a:blip r:embed="rId3"/>
          <a:srcRect l="2487" t="3333" r="6732"/>
          <a:stretch/>
        </p:blipFill>
        <p:spPr>
          <a:xfrm>
            <a:off x="6246811" y="152400"/>
            <a:ext cx="5562601" cy="4419600"/>
          </a:xfrm>
        </p:spPr>
      </p:pic>
      <p:sp>
        <p:nvSpPr>
          <p:cNvPr id="9" name="TextBox 8">
            <a:extLst>
              <a:ext uri="{FF2B5EF4-FFF2-40B4-BE49-F238E27FC236}">
                <a16:creationId xmlns:a16="http://schemas.microsoft.com/office/drawing/2014/main" id="{F19F2D39-2282-4397-9F94-775326459E27}"/>
              </a:ext>
            </a:extLst>
          </p:cNvPr>
          <p:cNvSpPr txBox="1"/>
          <p:nvPr/>
        </p:nvSpPr>
        <p:spPr>
          <a:xfrm>
            <a:off x="1667249" y="5029200"/>
            <a:ext cx="2792752" cy="1323439"/>
          </a:xfrm>
          <a:prstGeom prst="rect">
            <a:avLst/>
          </a:prstGeom>
          <a:noFill/>
        </p:spPr>
        <p:txBody>
          <a:bodyPr wrap="none" rtlCol="0">
            <a:spAutoFit/>
          </a:bodyPr>
          <a:lstStyle/>
          <a:p>
            <a:pPr algn="ctr"/>
            <a:r>
              <a:rPr lang="en-US" sz="4000" dirty="0"/>
              <a:t>CRC FACE</a:t>
            </a:r>
          </a:p>
          <a:p>
            <a:pPr algn="ctr"/>
            <a:r>
              <a:rPr lang="en-US" sz="4000" dirty="0"/>
              <a:t>TO FACE</a:t>
            </a:r>
          </a:p>
        </p:txBody>
      </p:sp>
      <p:sp>
        <p:nvSpPr>
          <p:cNvPr id="10" name="TextBox 9">
            <a:extLst>
              <a:ext uri="{FF2B5EF4-FFF2-40B4-BE49-F238E27FC236}">
                <a16:creationId xmlns:a16="http://schemas.microsoft.com/office/drawing/2014/main" id="{7E1B60F5-F15F-4185-9499-60C13DA55179}"/>
              </a:ext>
            </a:extLst>
          </p:cNvPr>
          <p:cNvSpPr txBox="1"/>
          <p:nvPr/>
        </p:nvSpPr>
        <p:spPr>
          <a:xfrm>
            <a:off x="7451201" y="5336976"/>
            <a:ext cx="3305713" cy="707886"/>
          </a:xfrm>
          <a:prstGeom prst="rect">
            <a:avLst/>
          </a:prstGeom>
          <a:noFill/>
        </p:spPr>
        <p:txBody>
          <a:bodyPr wrap="none" rtlCol="0">
            <a:spAutoFit/>
          </a:bodyPr>
          <a:lstStyle/>
          <a:p>
            <a:r>
              <a:rPr lang="en-US" sz="4000" dirty="0"/>
              <a:t>CRC ONLINE</a:t>
            </a:r>
          </a:p>
        </p:txBody>
      </p:sp>
    </p:spTree>
    <p:extLst>
      <p:ext uri="{BB962C8B-B14F-4D97-AF65-F5344CB8AC3E}">
        <p14:creationId xmlns:p14="http://schemas.microsoft.com/office/powerpoint/2010/main" val="291960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C3846E2-0484-4A8D-BDDF-5957BDFE4C86}"/>
              </a:ext>
            </a:extLst>
          </p:cNvPr>
          <p:cNvPicPr>
            <a:picLocks noGrp="1" noChangeAspect="1"/>
          </p:cNvPicPr>
          <p:nvPr>
            <p:ph sz="half" idx="1"/>
          </p:nvPr>
        </p:nvPicPr>
        <p:blipFill rotWithShape="1">
          <a:blip r:embed="rId2"/>
          <a:srcRect l="3505" t="1784" r="4707"/>
          <a:stretch/>
        </p:blipFill>
        <p:spPr>
          <a:xfrm>
            <a:off x="227012" y="76200"/>
            <a:ext cx="5943600" cy="4195752"/>
          </a:xfrm>
        </p:spPr>
      </p:pic>
      <p:pic>
        <p:nvPicPr>
          <p:cNvPr id="8" name="Content Placeholder 7">
            <a:extLst>
              <a:ext uri="{FF2B5EF4-FFF2-40B4-BE49-F238E27FC236}">
                <a16:creationId xmlns:a16="http://schemas.microsoft.com/office/drawing/2014/main" id="{A2C115A9-A005-4578-B223-DD3F2173D9B4}"/>
              </a:ext>
            </a:extLst>
          </p:cNvPr>
          <p:cNvPicPr>
            <a:picLocks noGrp="1" noChangeAspect="1"/>
          </p:cNvPicPr>
          <p:nvPr>
            <p:ph sz="half" idx="2"/>
          </p:nvPr>
        </p:nvPicPr>
        <p:blipFill rotWithShape="1">
          <a:blip r:embed="rId3"/>
          <a:srcRect l="2762"/>
          <a:stretch/>
        </p:blipFill>
        <p:spPr>
          <a:xfrm>
            <a:off x="6475412" y="75578"/>
            <a:ext cx="5408614" cy="4301018"/>
          </a:xfrm>
        </p:spPr>
      </p:pic>
      <p:sp>
        <p:nvSpPr>
          <p:cNvPr id="9" name="TextBox 8">
            <a:extLst>
              <a:ext uri="{FF2B5EF4-FFF2-40B4-BE49-F238E27FC236}">
                <a16:creationId xmlns:a16="http://schemas.microsoft.com/office/drawing/2014/main" id="{F19F2D39-2282-4397-9F94-775326459E27}"/>
              </a:ext>
            </a:extLst>
          </p:cNvPr>
          <p:cNvSpPr txBox="1"/>
          <p:nvPr/>
        </p:nvSpPr>
        <p:spPr>
          <a:xfrm>
            <a:off x="1005364" y="5029200"/>
            <a:ext cx="3177473" cy="1323439"/>
          </a:xfrm>
          <a:prstGeom prst="rect">
            <a:avLst/>
          </a:prstGeom>
          <a:noFill/>
        </p:spPr>
        <p:txBody>
          <a:bodyPr wrap="none" rtlCol="0">
            <a:spAutoFit/>
          </a:bodyPr>
          <a:lstStyle/>
          <a:p>
            <a:pPr algn="ctr"/>
            <a:r>
              <a:rPr lang="en-US" sz="4000" dirty="0"/>
              <a:t>CRC</a:t>
            </a:r>
          </a:p>
          <a:p>
            <a:pPr algn="ctr"/>
            <a:r>
              <a:rPr lang="en-US" sz="4000" dirty="0"/>
              <a:t>PROFESSOR </a:t>
            </a:r>
          </a:p>
        </p:txBody>
      </p:sp>
      <p:sp>
        <p:nvSpPr>
          <p:cNvPr id="10" name="TextBox 9">
            <a:extLst>
              <a:ext uri="{FF2B5EF4-FFF2-40B4-BE49-F238E27FC236}">
                <a16:creationId xmlns:a16="http://schemas.microsoft.com/office/drawing/2014/main" id="{7E1B60F5-F15F-4185-9499-60C13DA55179}"/>
              </a:ext>
            </a:extLst>
          </p:cNvPr>
          <p:cNvSpPr txBox="1"/>
          <p:nvPr/>
        </p:nvSpPr>
        <p:spPr>
          <a:xfrm>
            <a:off x="7507971" y="4413647"/>
            <a:ext cx="3799438" cy="1938992"/>
          </a:xfrm>
          <a:prstGeom prst="rect">
            <a:avLst/>
          </a:prstGeom>
          <a:noFill/>
        </p:spPr>
        <p:txBody>
          <a:bodyPr wrap="none" rtlCol="0">
            <a:spAutoFit/>
          </a:bodyPr>
          <a:lstStyle/>
          <a:p>
            <a:pPr algn="ctr"/>
            <a:r>
              <a:rPr lang="en-US" sz="4000" dirty="0"/>
              <a:t>CRC</a:t>
            </a:r>
          </a:p>
          <a:p>
            <a:pPr algn="ctr"/>
            <a:r>
              <a:rPr lang="en-US" sz="4000" dirty="0"/>
              <a:t>REGISTRATION </a:t>
            </a:r>
          </a:p>
          <a:p>
            <a:pPr algn="ctr"/>
            <a:r>
              <a:rPr lang="en-US" sz="4000" dirty="0"/>
              <a:t>RECORD </a:t>
            </a:r>
          </a:p>
        </p:txBody>
      </p:sp>
    </p:spTree>
    <p:extLst>
      <p:ext uri="{BB962C8B-B14F-4D97-AF65-F5344CB8AC3E}">
        <p14:creationId xmlns:p14="http://schemas.microsoft.com/office/powerpoint/2010/main" val="327030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C3846E2-0484-4A8D-BDDF-5957BDFE4C86}"/>
              </a:ext>
            </a:extLst>
          </p:cNvPr>
          <p:cNvPicPr>
            <a:picLocks noGrp="1" noChangeAspect="1"/>
          </p:cNvPicPr>
          <p:nvPr>
            <p:ph sz="half" idx="1"/>
          </p:nvPr>
        </p:nvPicPr>
        <p:blipFill rotWithShape="1">
          <a:blip r:embed="rId2"/>
          <a:srcRect l="1571" t="3839" r="2653"/>
          <a:stretch/>
        </p:blipFill>
        <p:spPr>
          <a:xfrm>
            <a:off x="74612" y="152399"/>
            <a:ext cx="5943600" cy="4261247"/>
          </a:xfrm>
        </p:spPr>
      </p:pic>
      <p:pic>
        <p:nvPicPr>
          <p:cNvPr id="8" name="Content Placeholder 7">
            <a:extLst>
              <a:ext uri="{FF2B5EF4-FFF2-40B4-BE49-F238E27FC236}">
                <a16:creationId xmlns:a16="http://schemas.microsoft.com/office/drawing/2014/main" id="{A2C115A9-A005-4578-B223-DD3F2173D9B4}"/>
              </a:ext>
            </a:extLst>
          </p:cNvPr>
          <p:cNvPicPr>
            <a:picLocks noGrp="1" noChangeAspect="1"/>
          </p:cNvPicPr>
          <p:nvPr>
            <p:ph sz="half" idx="2"/>
          </p:nvPr>
        </p:nvPicPr>
        <p:blipFill rotWithShape="1">
          <a:blip r:embed="rId3"/>
          <a:srcRect l="2057" t="3453" r="3800"/>
          <a:stretch/>
        </p:blipFill>
        <p:spPr>
          <a:xfrm>
            <a:off x="6551611" y="152399"/>
            <a:ext cx="5410201" cy="4261247"/>
          </a:xfrm>
        </p:spPr>
      </p:pic>
      <p:sp>
        <p:nvSpPr>
          <p:cNvPr id="9" name="TextBox 8">
            <a:extLst>
              <a:ext uri="{FF2B5EF4-FFF2-40B4-BE49-F238E27FC236}">
                <a16:creationId xmlns:a16="http://schemas.microsoft.com/office/drawing/2014/main" id="{F19F2D39-2282-4397-9F94-775326459E27}"/>
              </a:ext>
            </a:extLst>
          </p:cNvPr>
          <p:cNvSpPr txBox="1"/>
          <p:nvPr/>
        </p:nvSpPr>
        <p:spPr>
          <a:xfrm>
            <a:off x="1034362" y="4800599"/>
            <a:ext cx="2951450" cy="1323439"/>
          </a:xfrm>
          <a:prstGeom prst="rect">
            <a:avLst/>
          </a:prstGeom>
          <a:noFill/>
        </p:spPr>
        <p:txBody>
          <a:bodyPr wrap="none" rtlCol="0">
            <a:spAutoFit/>
          </a:bodyPr>
          <a:lstStyle/>
          <a:p>
            <a:pPr algn="ctr"/>
            <a:r>
              <a:rPr lang="en-US" sz="4000" dirty="0"/>
              <a:t>CRC</a:t>
            </a:r>
          </a:p>
          <a:p>
            <a:pPr algn="ctr"/>
            <a:r>
              <a:rPr lang="en-US" sz="4000" dirty="0"/>
              <a:t>REGISTRAR </a:t>
            </a:r>
          </a:p>
        </p:txBody>
      </p:sp>
      <p:sp>
        <p:nvSpPr>
          <p:cNvPr id="10" name="TextBox 9">
            <a:extLst>
              <a:ext uri="{FF2B5EF4-FFF2-40B4-BE49-F238E27FC236}">
                <a16:creationId xmlns:a16="http://schemas.microsoft.com/office/drawing/2014/main" id="{7E1B60F5-F15F-4185-9499-60C13DA55179}"/>
              </a:ext>
            </a:extLst>
          </p:cNvPr>
          <p:cNvSpPr txBox="1"/>
          <p:nvPr/>
        </p:nvSpPr>
        <p:spPr>
          <a:xfrm>
            <a:off x="8203013" y="4800600"/>
            <a:ext cx="2392001" cy="1323439"/>
          </a:xfrm>
          <a:prstGeom prst="rect">
            <a:avLst/>
          </a:prstGeom>
          <a:noFill/>
        </p:spPr>
        <p:txBody>
          <a:bodyPr wrap="none" rtlCol="0">
            <a:spAutoFit/>
          </a:bodyPr>
          <a:lstStyle/>
          <a:p>
            <a:pPr algn="ctr"/>
            <a:r>
              <a:rPr lang="en-US" sz="4000" dirty="0"/>
              <a:t>CRC</a:t>
            </a:r>
          </a:p>
          <a:p>
            <a:pPr algn="ctr"/>
            <a:r>
              <a:rPr lang="en-US" sz="4000" dirty="0"/>
              <a:t>STUDENT </a:t>
            </a:r>
          </a:p>
        </p:txBody>
      </p:sp>
    </p:spTree>
    <p:extLst>
      <p:ext uri="{BB962C8B-B14F-4D97-AF65-F5344CB8AC3E}">
        <p14:creationId xmlns:p14="http://schemas.microsoft.com/office/powerpoint/2010/main" val="429483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5960" cy="4188315"/>
          </a:xfrm>
          <a:prstGeom prst="rect">
            <a:avLst/>
          </a:prstGeom>
        </p:spPr>
      </p:pic>
      <p:pic>
        <p:nvPicPr>
          <p:cNvPr id="13" name="Picture 12">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015" cy="2365453"/>
          </a:xfrm>
          <a:prstGeom prst="rect">
            <a:avLst/>
          </a:prstGeom>
        </p:spPr>
      </p:pic>
      <p:sp>
        <p:nvSpPr>
          <p:cNvPr id="15" name="Oval 14">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770" y="1676400"/>
            <a:ext cx="281866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7328" y="0"/>
            <a:ext cx="1602970" cy="1141407"/>
          </a:xfrm>
          <a:prstGeom prst="rect">
            <a:avLst/>
          </a:prstGeom>
        </p:spPr>
      </p:pic>
      <p:pic>
        <p:nvPicPr>
          <p:cNvPr id="19" name="Picture 18">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3636" y="6096000"/>
            <a:ext cx="993476" cy="762000"/>
          </a:xfrm>
          <a:prstGeom prst="rect">
            <a:avLst/>
          </a:prstGeom>
        </p:spPr>
      </p:pic>
      <p:sp>
        <p:nvSpPr>
          <p:cNvPr id="21" name="Rectangle 20">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F3FC718-FDE3-4EF7-921E-A5F374EAF8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11">
            <a:extLst>
              <a:ext uri="{FF2B5EF4-FFF2-40B4-BE49-F238E27FC236}">
                <a16:creationId xmlns:a16="http://schemas.microsoft.com/office/drawing/2014/main" id="{FAA0F719-3DC8-4F08-AD8F-5A845658CB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7081" y="-1"/>
            <a:ext cx="559327"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DCB61BE-FA0F-4EFB-BE0E-268BAD8E30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6418" y="-586345"/>
            <a:ext cx="6856215"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9" name="Rectangle 28">
            <a:extLst>
              <a:ext uri="{FF2B5EF4-FFF2-40B4-BE49-F238E27FC236}">
                <a16:creationId xmlns:a16="http://schemas.microsoft.com/office/drawing/2014/main" id="{A4B31EAA-7423-46F7-9B90-4AB2B09C35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441A7B-FE23-48A2-9CFF-5B419E8AB833}"/>
              </a:ext>
            </a:extLst>
          </p:cNvPr>
          <p:cNvSpPr>
            <a:spLocks noGrp="1"/>
          </p:cNvSpPr>
          <p:nvPr>
            <p:ph type="title"/>
          </p:nvPr>
        </p:nvSpPr>
        <p:spPr>
          <a:xfrm>
            <a:off x="643687" y="1447799"/>
            <a:ext cx="3107816" cy="1444752"/>
          </a:xfrm>
        </p:spPr>
        <p:txBody>
          <a:bodyPr vert="horz" lIns="91440" tIns="45720" rIns="91440" bIns="45720" rtlCol="0" anchor="b">
            <a:normAutofit/>
          </a:bodyPr>
          <a:lstStyle/>
          <a:p>
            <a:pPr defTabSz="457200"/>
            <a:r>
              <a:rPr lang="en-US" sz="3200" b="0" i="0" kern="1200" dirty="0">
                <a:solidFill>
                  <a:srgbClr val="EBEBEB"/>
                </a:solidFill>
                <a:latin typeface="+mj-lt"/>
                <a:ea typeface="+mj-ea"/>
                <a:cs typeface="+mj-cs"/>
              </a:rPr>
              <a:t>UML DIAGRAM </a:t>
            </a:r>
          </a:p>
        </p:txBody>
      </p:sp>
      <p:sp>
        <p:nvSpPr>
          <p:cNvPr id="4" name="Text Placeholder 3">
            <a:extLst>
              <a:ext uri="{FF2B5EF4-FFF2-40B4-BE49-F238E27FC236}">
                <a16:creationId xmlns:a16="http://schemas.microsoft.com/office/drawing/2014/main" id="{CB4BD27F-9740-4938-9FE4-6172FFD1875A}"/>
              </a:ext>
            </a:extLst>
          </p:cNvPr>
          <p:cNvSpPr>
            <a:spLocks noGrp="1"/>
          </p:cNvSpPr>
          <p:nvPr>
            <p:ph type="body" sz="half" idx="2"/>
          </p:nvPr>
        </p:nvSpPr>
        <p:spPr>
          <a:xfrm>
            <a:off x="643687" y="3072385"/>
            <a:ext cx="3107247" cy="2947415"/>
          </a:xfrm>
        </p:spPr>
        <p:txBody>
          <a:bodyPr vert="horz" lIns="91440" tIns="45720" rIns="91440" bIns="45720" rtlCol="0">
            <a:normAutofit/>
          </a:bodyPr>
          <a:lstStyle/>
          <a:p>
            <a:pPr defTabSz="457200"/>
            <a:r>
              <a:rPr lang="en-US" dirty="0">
                <a:solidFill>
                  <a:srgbClr val="FFFFFF"/>
                </a:solidFill>
              </a:rPr>
              <a:t>UML diagrams provide a simple way of visualizing the system. </a:t>
            </a:r>
          </a:p>
          <a:p>
            <a:pPr defTabSz="457200"/>
            <a:r>
              <a:rPr lang="en-US" dirty="0">
                <a:solidFill>
                  <a:srgbClr val="FFFFFF"/>
                </a:solidFill>
              </a:rPr>
              <a:t>They are intended to quickly look at the attributes and methods of a class. </a:t>
            </a:r>
          </a:p>
          <a:p>
            <a:pPr defTabSz="457200"/>
            <a:r>
              <a:rPr lang="en-US" dirty="0">
                <a:solidFill>
                  <a:srgbClr val="FFFFFF"/>
                </a:solidFill>
              </a:rPr>
              <a:t>Here we show all the UML diagrams we have used for our system. </a:t>
            </a:r>
          </a:p>
        </p:txBody>
      </p:sp>
      <p:pic>
        <p:nvPicPr>
          <p:cNvPr id="6" name="Content Placeholder 5" descr="A screenshot of a social media post&#10;&#10;Description generated with very high confidence">
            <a:extLst>
              <a:ext uri="{FF2B5EF4-FFF2-40B4-BE49-F238E27FC236}">
                <a16:creationId xmlns:a16="http://schemas.microsoft.com/office/drawing/2014/main" id="{E65DFE82-84C3-41F5-AD66-1234DEAC4F56}"/>
              </a:ext>
            </a:extLst>
          </p:cNvPr>
          <p:cNvPicPr>
            <a:picLocks noGrp="1" noChangeAspect="1"/>
          </p:cNvPicPr>
          <p:nvPr>
            <p:ph idx="1"/>
          </p:nvPr>
        </p:nvPicPr>
        <p:blipFill>
          <a:blip r:embed="rId6"/>
          <a:stretch>
            <a:fillRect/>
          </a:stretch>
        </p:blipFill>
        <p:spPr>
          <a:xfrm>
            <a:off x="4506408" y="685800"/>
            <a:ext cx="7439185" cy="5486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3542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5960" cy="4188315"/>
          </a:xfrm>
          <a:prstGeom prst="rect">
            <a:avLst/>
          </a:prstGeom>
        </p:spPr>
      </p:pic>
      <p:pic>
        <p:nvPicPr>
          <p:cNvPr id="13" name="Picture 12">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015" cy="2365453"/>
          </a:xfrm>
          <a:prstGeom prst="rect">
            <a:avLst/>
          </a:prstGeom>
        </p:spPr>
      </p:pic>
      <p:sp>
        <p:nvSpPr>
          <p:cNvPr id="15" name="Oval 14">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770" y="1676400"/>
            <a:ext cx="281866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7328" y="0"/>
            <a:ext cx="1602970" cy="1141407"/>
          </a:xfrm>
          <a:prstGeom prst="rect">
            <a:avLst/>
          </a:prstGeom>
        </p:spPr>
      </p:pic>
      <p:pic>
        <p:nvPicPr>
          <p:cNvPr id="19" name="Picture 18">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3636" y="6096000"/>
            <a:ext cx="993476" cy="762000"/>
          </a:xfrm>
          <a:prstGeom prst="rect">
            <a:avLst/>
          </a:prstGeom>
        </p:spPr>
      </p:pic>
      <p:sp>
        <p:nvSpPr>
          <p:cNvPr id="21" name="Rectangle 20">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F3FC718-FDE3-4EF7-921E-A5F374EAF8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11">
            <a:extLst>
              <a:ext uri="{FF2B5EF4-FFF2-40B4-BE49-F238E27FC236}">
                <a16:creationId xmlns:a16="http://schemas.microsoft.com/office/drawing/2014/main" id="{FAA0F719-3DC8-4F08-AD8F-5A845658CB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7081" y="-1"/>
            <a:ext cx="559327"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DCB61BE-FA0F-4EFB-BE0E-268BAD8E30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6418" y="-586345"/>
            <a:ext cx="6856215"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Content Placeholder 5">
            <a:extLst>
              <a:ext uri="{FF2B5EF4-FFF2-40B4-BE49-F238E27FC236}">
                <a16:creationId xmlns:a16="http://schemas.microsoft.com/office/drawing/2014/main" id="{E65DFE82-84C3-41F5-AD66-1234DEAC4F56}"/>
              </a:ext>
            </a:extLst>
          </p:cNvPr>
          <p:cNvPicPr>
            <a:picLocks noGrp="1" noChangeAspect="1"/>
          </p:cNvPicPr>
          <p:nvPr>
            <p:ph idx="1"/>
          </p:nvPr>
        </p:nvPicPr>
        <p:blipFill rotWithShape="1">
          <a:blip r:embed="rId6"/>
          <a:srcRect l="4466" t="2928" r="1746" b="1449"/>
          <a:stretch/>
        </p:blipFill>
        <p:spPr>
          <a:xfrm>
            <a:off x="4576781" y="1066800"/>
            <a:ext cx="7457322" cy="5408607"/>
          </a:xfrm>
          <a:prstGeom prst="rect">
            <a:avLst/>
          </a:prstGeom>
          <a:ln>
            <a:noFill/>
          </a:ln>
          <a:effectLst>
            <a:outerShdw blurRad="292100" dist="139700" dir="2700000" algn="tl" rotWithShape="0">
              <a:srgbClr val="333333">
                <a:alpha val="65000"/>
              </a:srgbClr>
            </a:outerShdw>
          </a:effectLst>
        </p:spPr>
      </p:pic>
      <p:sp>
        <p:nvSpPr>
          <p:cNvPr id="29" name="Rectangle 28">
            <a:extLst>
              <a:ext uri="{FF2B5EF4-FFF2-40B4-BE49-F238E27FC236}">
                <a16:creationId xmlns:a16="http://schemas.microsoft.com/office/drawing/2014/main" id="{A4B31EAA-7423-46F7-9B90-4AB2B09C35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441A7B-FE23-48A2-9CFF-5B419E8AB833}"/>
              </a:ext>
            </a:extLst>
          </p:cNvPr>
          <p:cNvSpPr>
            <a:spLocks noGrp="1"/>
          </p:cNvSpPr>
          <p:nvPr>
            <p:ph type="title"/>
          </p:nvPr>
        </p:nvSpPr>
        <p:spPr>
          <a:xfrm>
            <a:off x="634170" y="725219"/>
            <a:ext cx="3107816" cy="1444752"/>
          </a:xfrm>
        </p:spPr>
        <p:txBody>
          <a:bodyPr vert="horz" lIns="91440" tIns="45720" rIns="91440" bIns="45720" rtlCol="0" anchor="b">
            <a:normAutofit/>
          </a:bodyPr>
          <a:lstStyle/>
          <a:p>
            <a:pPr defTabSz="457200"/>
            <a:r>
              <a:rPr lang="en-US" sz="3200" dirty="0">
                <a:solidFill>
                  <a:srgbClr val="EBEBEB"/>
                </a:solidFill>
              </a:rPr>
              <a:t>CLASS</a:t>
            </a:r>
            <a:r>
              <a:rPr lang="en-US" sz="3200" b="0" i="0" kern="1200" dirty="0">
                <a:solidFill>
                  <a:srgbClr val="EBEBEB"/>
                </a:solidFill>
                <a:latin typeface="+mj-lt"/>
                <a:ea typeface="+mj-ea"/>
                <a:cs typeface="+mj-cs"/>
              </a:rPr>
              <a:t> DIAGRAM </a:t>
            </a:r>
          </a:p>
        </p:txBody>
      </p:sp>
      <p:sp>
        <p:nvSpPr>
          <p:cNvPr id="4" name="Text Placeholder 3">
            <a:extLst>
              <a:ext uri="{FF2B5EF4-FFF2-40B4-BE49-F238E27FC236}">
                <a16:creationId xmlns:a16="http://schemas.microsoft.com/office/drawing/2014/main" id="{CB4BD27F-9740-4938-9FE4-6172FFD1875A}"/>
              </a:ext>
            </a:extLst>
          </p:cNvPr>
          <p:cNvSpPr>
            <a:spLocks noGrp="1"/>
          </p:cNvSpPr>
          <p:nvPr>
            <p:ph type="body" sz="half" idx="2"/>
          </p:nvPr>
        </p:nvSpPr>
        <p:spPr>
          <a:xfrm>
            <a:off x="586166" y="2362200"/>
            <a:ext cx="3107247" cy="3849829"/>
          </a:xfrm>
        </p:spPr>
        <p:txBody>
          <a:bodyPr vert="horz" lIns="91440" tIns="45720" rIns="91440" bIns="45720" rtlCol="0">
            <a:normAutofit/>
          </a:bodyPr>
          <a:lstStyle/>
          <a:p>
            <a:pPr defTabSz="457200"/>
            <a:r>
              <a:rPr lang="en-US" dirty="0">
                <a:solidFill>
                  <a:srgbClr val="FFFFFF"/>
                </a:solidFill>
              </a:rPr>
              <a:t>Class diagrams show the inter-relationships among the classes. </a:t>
            </a:r>
          </a:p>
          <a:p>
            <a:pPr defTabSz="457200"/>
            <a:r>
              <a:rPr lang="en-US" dirty="0">
                <a:solidFill>
                  <a:srgbClr val="FFFFFF"/>
                </a:solidFill>
              </a:rPr>
              <a:t>It is a unique and quick way of looking at the correlation for the classes. </a:t>
            </a:r>
          </a:p>
          <a:p>
            <a:pPr defTabSz="457200"/>
            <a:r>
              <a:rPr lang="en-US" dirty="0">
                <a:solidFill>
                  <a:srgbClr val="FFFFFF"/>
                </a:solidFill>
              </a:rPr>
              <a:t>In our system we have 1..* associations and Composition relationships between Class, Course, and Professor.  </a:t>
            </a:r>
          </a:p>
          <a:p>
            <a:pPr defTabSz="457200"/>
            <a:r>
              <a:rPr lang="en-US" dirty="0">
                <a:solidFill>
                  <a:srgbClr val="FFFFFF"/>
                </a:solidFill>
              </a:rPr>
              <a:t>Class cannot exist without Course and Class cannot exist without Professor. </a:t>
            </a:r>
          </a:p>
          <a:p>
            <a:pPr defTabSz="457200"/>
            <a:r>
              <a:rPr lang="en-US" dirty="0">
                <a:solidFill>
                  <a:srgbClr val="FFFFFF"/>
                </a:solidFill>
              </a:rPr>
              <a:t>We also have a generalization between online, face to face, and class. </a:t>
            </a:r>
          </a:p>
        </p:txBody>
      </p:sp>
    </p:spTree>
    <p:extLst>
      <p:ext uri="{BB962C8B-B14F-4D97-AF65-F5344CB8AC3E}">
        <p14:creationId xmlns:p14="http://schemas.microsoft.com/office/powerpoint/2010/main" val="936818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65B1-AE86-4381-8ABC-996DA1AB78FC}"/>
              </a:ext>
            </a:extLst>
          </p:cNvPr>
          <p:cNvSpPr>
            <a:spLocks noGrp="1"/>
          </p:cNvSpPr>
          <p:nvPr>
            <p:ph type="ctrTitle"/>
          </p:nvPr>
        </p:nvSpPr>
        <p:spPr/>
        <p:txBody>
          <a:bodyPr/>
          <a:lstStyle/>
          <a:p>
            <a:r>
              <a:rPr lang="en-US" dirty="0"/>
              <a:t>Phase 5</a:t>
            </a:r>
          </a:p>
        </p:txBody>
      </p:sp>
      <p:sp>
        <p:nvSpPr>
          <p:cNvPr id="3" name="Subtitle 2">
            <a:extLst>
              <a:ext uri="{FF2B5EF4-FFF2-40B4-BE49-F238E27FC236}">
                <a16:creationId xmlns:a16="http://schemas.microsoft.com/office/drawing/2014/main" id="{24A4398B-E5D3-446A-A431-421347B2533B}"/>
              </a:ext>
            </a:extLst>
          </p:cNvPr>
          <p:cNvSpPr>
            <a:spLocks noGrp="1"/>
          </p:cNvSpPr>
          <p:nvPr>
            <p:ph type="subTitle" idx="1"/>
          </p:nvPr>
        </p:nvSpPr>
        <p:spPr/>
        <p:txBody>
          <a:bodyPr/>
          <a:lstStyle/>
          <a:p>
            <a:r>
              <a:rPr lang="en-US" dirty="0"/>
              <a:t>Sequence, communication, and object state diagrams</a:t>
            </a:r>
          </a:p>
        </p:txBody>
      </p:sp>
    </p:spTree>
    <p:extLst>
      <p:ext uri="{BB962C8B-B14F-4D97-AF65-F5344CB8AC3E}">
        <p14:creationId xmlns:p14="http://schemas.microsoft.com/office/powerpoint/2010/main" val="27613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5960" cy="4188315"/>
          </a:xfrm>
          <a:prstGeom prst="rect">
            <a:avLst/>
          </a:prstGeom>
        </p:spPr>
      </p:pic>
      <p:pic>
        <p:nvPicPr>
          <p:cNvPr id="13" name="Picture 12">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015" cy="2365453"/>
          </a:xfrm>
          <a:prstGeom prst="rect">
            <a:avLst/>
          </a:prstGeom>
        </p:spPr>
      </p:pic>
      <p:sp>
        <p:nvSpPr>
          <p:cNvPr id="15" name="Oval 14">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770" y="1676400"/>
            <a:ext cx="281866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7328" y="0"/>
            <a:ext cx="1602970" cy="1141407"/>
          </a:xfrm>
          <a:prstGeom prst="rect">
            <a:avLst/>
          </a:prstGeom>
        </p:spPr>
      </p:pic>
      <p:pic>
        <p:nvPicPr>
          <p:cNvPr id="19" name="Picture 18">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3636" y="6096000"/>
            <a:ext cx="993476" cy="762000"/>
          </a:xfrm>
          <a:prstGeom prst="rect">
            <a:avLst/>
          </a:prstGeom>
        </p:spPr>
      </p:pic>
      <p:sp>
        <p:nvSpPr>
          <p:cNvPr id="21" name="Rectangle 20">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F3FC718-FDE3-4EF7-921E-A5F374EAF8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11">
            <a:extLst>
              <a:ext uri="{FF2B5EF4-FFF2-40B4-BE49-F238E27FC236}">
                <a16:creationId xmlns:a16="http://schemas.microsoft.com/office/drawing/2014/main" id="{FAA0F719-3DC8-4F08-AD8F-5A845658CB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7081" y="-1"/>
            <a:ext cx="559327"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DCB61BE-FA0F-4EFB-BE0E-268BAD8E30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6418" y="-586345"/>
            <a:ext cx="6856215"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9" name="Rectangle 28">
            <a:extLst>
              <a:ext uri="{FF2B5EF4-FFF2-40B4-BE49-F238E27FC236}">
                <a16:creationId xmlns:a16="http://schemas.microsoft.com/office/drawing/2014/main" id="{A4B31EAA-7423-46F7-9B90-4AB2B09C35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441A7B-FE23-48A2-9CFF-5B419E8AB833}"/>
              </a:ext>
            </a:extLst>
          </p:cNvPr>
          <p:cNvSpPr>
            <a:spLocks noGrp="1"/>
          </p:cNvSpPr>
          <p:nvPr>
            <p:ph type="title"/>
          </p:nvPr>
        </p:nvSpPr>
        <p:spPr>
          <a:xfrm>
            <a:off x="643687" y="1023583"/>
            <a:ext cx="3107816" cy="1444752"/>
          </a:xfrm>
        </p:spPr>
        <p:txBody>
          <a:bodyPr vert="horz" lIns="91440" tIns="45720" rIns="91440" bIns="45720" rtlCol="0" anchor="b">
            <a:normAutofit/>
          </a:bodyPr>
          <a:lstStyle/>
          <a:p>
            <a:pPr defTabSz="457200"/>
            <a:r>
              <a:rPr lang="en-US" sz="3200" dirty="0">
                <a:solidFill>
                  <a:srgbClr val="EBEBEB"/>
                </a:solidFill>
              </a:rPr>
              <a:t>SEQUENCE</a:t>
            </a:r>
            <a:br>
              <a:rPr lang="en-US" sz="3200" dirty="0">
                <a:solidFill>
                  <a:srgbClr val="EBEBEB"/>
                </a:solidFill>
              </a:rPr>
            </a:br>
            <a:r>
              <a:rPr lang="en-US" sz="3200" dirty="0">
                <a:solidFill>
                  <a:srgbClr val="EBEBEB"/>
                </a:solidFill>
              </a:rPr>
              <a:t>DIAGRAM</a:t>
            </a:r>
            <a:endParaRPr lang="en-US" sz="3200" b="0" i="0" kern="1200" dirty="0">
              <a:solidFill>
                <a:srgbClr val="EBEBEB"/>
              </a:solidFill>
              <a:latin typeface="+mj-lt"/>
              <a:ea typeface="+mj-ea"/>
              <a:cs typeface="+mj-cs"/>
            </a:endParaRPr>
          </a:p>
        </p:txBody>
      </p:sp>
      <p:sp>
        <p:nvSpPr>
          <p:cNvPr id="4" name="Text Placeholder 3">
            <a:extLst>
              <a:ext uri="{FF2B5EF4-FFF2-40B4-BE49-F238E27FC236}">
                <a16:creationId xmlns:a16="http://schemas.microsoft.com/office/drawing/2014/main" id="{CB4BD27F-9740-4938-9FE4-6172FFD1875A}"/>
              </a:ext>
            </a:extLst>
          </p:cNvPr>
          <p:cNvSpPr>
            <a:spLocks noGrp="1"/>
          </p:cNvSpPr>
          <p:nvPr>
            <p:ph type="body" sz="half" idx="2"/>
          </p:nvPr>
        </p:nvSpPr>
        <p:spPr>
          <a:xfrm>
            <a:off x="643687" y="3072385"/>
            <a:ext cx="3107247" cy="2947415"/>
          </a:xfrm>
        </p:spPr>
        <p:txBody>
          <a:bodyPr vert="horz" lIns="91440" tIns="45720" rIns="91440" bIns="45720" rtlCol="0" anchor="t">
            <a:normAutofit/>
          </a:bodyPr>
          <a:lstStyle/>
          <a:p>
            <a:pPr defTabSz="457200"/>
            <a:r>
              <a:rPr lang="en-US" dirty="0">
                <a:solidFill>
                  <a:srgbClr val="FFFFFF"/>
                </a:solidFill>
              </a:rPr>
              <a:t>A sequence diagram is an interaction diagram that shows how objects operate with one another and in what order. </a:t>
            </a:r>
          </a:p>
          <a:p>
            <a:pPr defTabSz="457200"/>
            <a:r>
              <a:rPr lang="en-US" dirty="0">
                <a:solidFill>
                  <a:srgbClr val="FFFFFF"/>
                </a:solidFill>
              </a:rPr>
              <a:t>In this diagram we have a student who searches for a course and chooses a class he wants to choose. The student has the option to either do it online or do it face to face.</a:t>
            </a:r>
          </a:p>
        </p:txBody>
      </p:sp>
      <p:pic>
        <p:nvPicPr>
          <p:cNvPr id="6" name="Picture 6" descr="A screenshot of a cell phone&#10;&#10;Description generated with very high confidence">
            <a:extLst>
              <a:ext uri="{FF2B5EF4-FFF2-40B4-BE49-F238E27FC236}">
                <a16:creationId xmlns:a16="http://schemas.microsoft.com/office/drawing/2014/main" id="{21C9ED7E-2346-41FA-887B-5C4DE97D1EF5}"/>
              </a:ext>
            </a:extLst>
          </p:cNvPr>
          <p:cNvPicPr>
            <a:picLocks noGrp="1" noChangeAspect="1"/>
          </p:cNvPicPr>
          <p:nvPr>
            <p:ph idx="1"/>
          </p:nvPr>
        </p:nvPicPr>
        <p:blipFill>
          <a:blip r:embed="rId6"/>
          <a:stretch>
            <a:fillRect/>
          </a:stretch>
        </p:blipFill>
        <p:spPr>
          <a:xfrm>
            <a:off x="4460767" y="1589408"/>
            <a:ext cx="7649242" cy="3180846"/>
          </a:xfrm>
          <a:prstGeom prst="rect">
            <a:avLst/>
          </a:prstGeom>
        </p:spPr>
      </p:pic>
    </p:spTree>
    <p:extLst>
      <p:ext uri="{BB962C8B-B14F-4D97-AF65-F5344CB8AC3E}">
        <p14:creationId xmlns:p14="http://schemas.microsoft.com/office/powerpoint/2010/main" val="2410742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5960" cy="4188315"/>
          </a:xfrm>
          <a:prstGeom prst="rect">
            <a:avLst/>
          </a:prstGeom>
        </p:spPr>
      </p:pic>
      <p:pic>
        <p:nvPicPr>
          <p:cNvPr id="13" name="Picture 12">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015" cy="2365453"/>
          </a:xfrm>
          <a:prstGeom prst="rect">
            <a:avLst/>
          </a:prstGeom>
        </p:spPr>
      </p:pic>
      <p:sp>
        <p:nvSpPr>
          <p:cNvPr id="15" name="Oval 14">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770" y="1676400"/>
            <a:ext cx="281866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7328" y="0"/>
            <a:ext cx="1602970" cy="1141407"/>
          </a:xfrm>
          <a:prstGeom prst="rect">
            <a:avLst/>
          </a:prstGeom>
        </p:spPr>
      </p:pic>
      <p:pic>
        <p:nvPicPr>
          <p:cNvPr id="19" name="Picture 18">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3636" y="6096000"/>
            <a:ext cx="993476" cy="762000"/>
          </a:xfrm>
          <a:prstGeom prst="rect">
            <a:avLst/>
          </a:prstGeom>
        </p:spPr>
      </p:pic>
      <p:sp>
        <p:nvSpPr>
          <p:cNvPr id="21" name="Rectangle 20">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F3FC718-FDE3-4EF7-921E-A5F374EAF8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11">
            <a:extLst>
              <a:ext uri="{FF2B5EF4-FFF2-40B4-BE49-F238E27FC236}">
                <a16:creationId xmlns:a16="http://schemas.microsoft.com/office/drawing/2014/main" id="{FAA0F719-3DC8-4F08-AD8F-5A845658CB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7081" y="-1"/>
            <a:ext cx="559327"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DCB61BE-FA0F-4EFB-BE0E-268BAD8E30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6418" y="-586345"/>
            <a:ext cx="6856215"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9" name="Rectangle 28">
            <a:extLst>
              <a:ext uri="{FF2B5EF4-FFF2-40B4-BE49-F238E27FC236}">
                <a16:creationId xmlns:a16="http://schemas.microsoft.com/office/drawing/2014/main" id="{A4B31EAA-7423-46F7-9B90-4AB2B09C35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441A7B-FE23-48A2-9CFF-5B419E8AB833}"/>
              </a:ext>
            </a:extLst>
          </p:cNvPr>
          <p:cNvSpPr>
            <a:spLocks noGrp="1"/>
          </p:cNvSpPr>
          <p:nvPr>
            <p:ph type="title"/>
          </p:nvPr>
        </p:nvSpPr>
        <p:spPr>
          <a:xfrm>
            <a:off x="573556" y="1293530"/>
            <a:ext cx="2939500" cy="1599021"/>
          </a:xfrm>
        </p:spPr>
        <p:txBody>
          <a:bodyPr vert="horz" lIns="91440" tIns="45720" rIns="91440" bIns="45720" rtlCol="0" anchor="b">
            <a:noAutofit/>
          </a:bodyPr>
          <a:lstStyle/>
          <a:p>
            <a:pPr defTabSz="457200"/>
            <a:r>
              <a:rPr lang="en-US" sz="2400" dirty="0">
                <a:solidFill>
                  <a:srgbClr val="EBEBEB"/>
                </a:solidFill>
                <a:ea typeface="+mj-lt"/>
                <a:cs typeface="+mj-lt"/>
              </a:rPr>
              <a:t>COMMUNICATION</a:t>
            </a:r>
            <a:br>
              <a:rPr lang="en-US" sz="2400" dirty="0">
                <a:solidFill>
                  <a:srgbClr val="EBEBEB"/>
                </a:solidFill>
                <a:ea typeface="+mj-lt"/>
                <a:cs typeface="+mj-lt"/>
              </a:rPr>
            </a:br>
            <a:r>
              <a:rPr lang="en-US" sz="2400" dirty="0">
                <a:solidFill>
                  <a:srgbClr val="EBEBEB"/>
                </a:solidFill>
                <a:ea typeface="+mj-lt"/>
                <a:cs typeface="+mj-lt"/>
              </a:rPr>
              <a:t>DIAGRAM</a:t>
            </a:r>
            <a:endParaRPr lang="en-US" sz="2400" dirty="0">
              <a:solidFill>
                <a:schemeClr val="tx1"/>
              </a:solidFill>
            </a:endParaRPr>
          </a:p>
        </p:txBody>
      </p:sp>
      <p:sp>
        <p:nvSpPr>
          <p:cNvPr id="4" name="Text Placeholder 3">
            <a:extLst>
              <a:ext uri="{FF2B5EF4-FFF2-40B4-BE49-F238E27FC236}">
                <a16:creationId xmlns:a16="http://schemas.microsoft.com/office/drawing/2014/main" id="{CB4BD27F-9740-4938-9FE4-6172FFD1875A}"/>
              </a:ext>
            </a:extLst>
          </p:cNvPr>
          <p:cNvSpPr>
            <a:spLocks noGrp="1"/>
          </p:cNvSpPr>
          <p:nvPr>
            <p:ph type="body" sz="half" idx="2"/>
          </p:nvPr>
        </p:nvSpPr>
        <p:spPr>
          <a:xfrm>
            <a:off x="643687" y="3072385"/>
            <a:ext cx="3107247" cy="2947415"/>
          </a:xfrm>
        </p:spPr>
        <p:txBody>
          <a:bodyPr vert="horz" lIns="91440" tIns="45720" rIns="91440" bIns="45720" rtlCol="0" anchor="t">
            <a:normAutofit/>
          </a:bodyPr>
          <a:lstStyle/>
          <a:p>
            <a:pPr defTabSz="457200"/>
            <a:r>
              <a:rPr lang="en-US" dirty="0">
                <a:solidFill>
                  <a:srgbClr val="FFFFFF"/>
                </a:solidFill>
              </a:rPr>
              <a:t>Communication diagrams are a kind of a UML interaction diagram that show interactions between objects and/or parts using sequenced messages in a free-form arrangement. </a:t>
            </a:r>
            <a:endParaRPr lang="en-US" dirty="0"/>
          </a:p>
        </p:txBody>
      </p:sp>
      <p:pic>
        <p:nvPicPr>
          <p:cNvPr id="7" name="Picture 7" descr="A screenshot of a cell phone&#10;&#10;Description generated with high confidence">
            <a:extLst>
              <a:ext uri="{FF2B5EF4-FFF2-40B4-BE49-F238E27FC236}">
                <a16:creationId xmlns:a16="http://schemas.microsoft.com/office/drawing/2014/main" id="{1ECC3008-53BA-4EB6-BA03-74BE149D773F}"/>
              </a:ext>
            </a:extLst>
          </p:cNvPr>
          <p:cNvPicPr>
            <a:picLocks noGrp="1" noChangeAspect="1"/>
          </p:cNvPicPr>
          <p:nvPr>
            <p:ph idx="1"/>
          </p:nvPr>
        </p:nvPicPr>
        <p:blipFill>
          <a:blip r:embed="rId6"/>
          <a:stretch>
            <a:fillRect/>
          </a:stretch>
        </p:blipFill>
        <p:spPr>
          <a:xfrm>
            <a:off x="4783372" y="3002525"/>
            <a:ext cx="7410796" cy="1125962"/>
          </a:xfrm>
          <a:prstGeom prst="rect">
            <a:avLst/>
          </a:prstGeom>
        </p:spPr>
      </p:pic>
    </p:spTree>
    <p:extLst>
      <p:ext uri="{BB962C8B-B14F-4D97-AF65-F5344CB8AC3E}">
        <p14:creationId xmlns:p14="http://schemas.microsoft.com/office/powerpoint/2010/main" val="630301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5960" cy="4188315"/>
          </a:xfrm>
          <a:prstGeom prst="rect">
            <a:avLst/>
          </a:prstGeom>
        </p:spPr>
      </p:pic>
      <p:pic>
        <p:nvPicPr>
          <p:cNvPr id="13" name="Picture 12">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015" cy="2365453"/>
          </a:xfrm>
          <a:prstGeom prst="rect">
            <a:avLst/>
          </a:prstGeom>
        </p:spPr>
      </p:pic>
      <p:sp>
        <p:nvSpPr>
          <p:cNvPr id="15" name="Oval 14">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770" y="1676400"/>
            <a:ext cx="281866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7328" y="0"/>
            <a:ext cx="1602970" cy="1141407"/>
          </a:xfrm>
          <a:prstGeom prst="rect">
            <a:avLst/>
          </a:prstGeom>
        </p:spPr>
      </p:pic>
      <p:pic>
        <p:nvPicPr>
          <p:cNvPr id="19" name="Picture 18">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3636" y="6096000"/>
            <a:ext cx="993476" cy="762000"/>
          </a:xfrm>
          <a:prstGeom prst="rect">
            <a:avLst/>
          </a:prstGeom>
        </p:spPr>
      </p:pic>
      <p:sp>
        <p:nvSpPr>
          <p:cNvPr id="21" name="Rectangle 20">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F3FC718-FDE3-4EF7-921E-A5F374EAF8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11">
            <a:extLst>
              <a:ext uri="{FF2B5EF4-FFF2-40B4-BE49-F238E27FC236}">
                <a16:creationId xmlns:a16="http://schemas.microsoft.com/office/drawing/2014/main" id="{FAA0F719-3DC8-4F08-AD8F-5A845658CB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7081" y="-1"/>
            <a:ext cx="559327"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DCB61BE-FA0F-4EFB-BE0E-268BAD8E30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6418" y="-586345"/>
            <a:ext cx="6856215"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9" name="Rectangle 28">
            <a:extLst>
              <a:ext uri="{FF2B5EF4-FFF2-40B4-BE49-F238E27FC236}">
                <a16:creationId xmlns:a16="http://schemas.microsoft.com/office/drawing/2014/main" id="{A4B31EAA-7423-46F7-9B90-4AB2B09C35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441A7B-FE23-48A2-9CFF-5B419E8AB833}"/>
              </a:ext>
            </a:extLst>
          </p:cNvPr>
          <p:cNvSpPr>
            <a:spLocks noGrp="1"/>
          </p:cNvSpPr>
          <p:nvPr>
            <p:ph type="title"/>
          </p:nvPr>
        </p:nvSpPr>
        <p:spPr>
          <a:xfrm>
            <a:off x="573556" y="1293530"/>
            <a:ext cx="2939500" cy="1599021"/>
          </a:xfrm>
        </p:spPr>
        <p:txBody>
          <a:bodyPr vert="horz" lIns="91440" tIns="45720" rIns="91440" bIns="45720" rtlCol="0" anchor="b">
            <a:noAutofit/>
          </a:bodyPr>
          <a:lstStyle/>
          <a:p>
            <a:pPr defTabSz="457200"/>
            <a:r>
              <a:rPr lang="en-US" sz="2400" dirty="0">
                <a:solidFill>
                  <a:srgbClr val="EBEBEB"/>
                </a:solidFill>
                <a:ea typeface="+mj-lt"/>
                <a:cs typeface="+mj-lt"/>
              </a:rPr>
              <a:t>OBJECT STATE DIAGRAM</a:t>
            </a:r>
          </a:p>
        </p:txBody>
      </p:sp>
      <p:sp>
        <p:nvSpPr>
          <p:cNvPr id="4" name="Text Placeholder 3">
            <a:extLst>
              <a:ext uri="{FF2B5EF4-FFF2-40B4-BE49-F238E27FC236}">
                <a16:creationId xmlns:a16="http://schemas.microsoft.com/office/drawing/2014/main" id="{CB4BD27F-9740-4938-9FE4-6172FFD1875A}"/>
              </a:ext>
            </a:extLst>
          </p:cNvPr>
          <p:cNvSpPr>
            <a:spLocks noGrp="1"/>
          </p:cNvSpPr>
          <p:nvPr>
            <p:ph type="body" sz="half" idx="2"/>
          </p:nvPr>
        </p:nvSpPr>
        <p:spPr>
          <a:xfrm>
            <a:off x="643687" y="3072385"/>
            <a:ext cx="3107247" cy="2947415"/>
          </a:xfrm>
        </p:spPr>
        <p:txBody>
          <a:bodyPr vert="horz" lIns="91440" tIns="45720" rIns="91440" bIns="45720" rtlCol="0" anchor="t">
            <a:normAutofit/>
          </a:bodyPr>
          <a:lstStyle/>
          <a:p>
            <a:pPr defTabSz="457200"/>
            <a:r>
              <a:rPr lang="en-US" dirty="0">
                <a:solidFill>
                  <a:srgbClr val="FFFFFF"/>
                </a:solidFill>
              </a:rPr>
              <a:t>Object state diagrams describe the state of the object and how objects may change state in response to an event.</a:t>
            </a:r>
            <a:endParaRPr lang="en-US" dirty="0"/>
          </a:p>
        </p:txBody>
      </p:sp>
      <p:pic>
        <p:nvPicPr>
          <p:cNvPr id="6" name="Picture 7" descr="A close up of a flower&#10;&#10;Description generated with high confidence">
            <a:extLst>
              <a:ext uri="{FF2B5EF4-FFF2-40B4-BE49-F238E27FC236}">
                <a16:creationId xmlns:a16="http://schemas.microsoft.com/office/drawing/2014/main" id="{7BBBEF72-B056-4BF7-8F05-2F4AAED47F81}"/>
              </a:ext>
            </a:extLst>
          </p:cNvPr>
          <p:cNvPicPr>
            <a:picLocks noGrp="1" noChangeAspect="1"/>
          </p:cNvPicPr>
          <p:nvPr>
            <p:ph idx="1"/>
          </p:nvPr>
        </p:nvPicPr>
        <p:blipFill>
          <a:blip r:embed="rId6"/>
          <a:stretch>
            <a:fillRect/>
          </a:stretch>
        </p:blipFill>
        <p:spPr>
          <a:xfrm>
            <a:off x="4446741" y="2315600"/>
            <a:ext cx="7705348" cy="2107124"/>
          </a:xfrm>
          <a:prstGeom prst="rect">
            <a:avLst/>
          </a:prstGeom>
        </p:spPr>
      </p:pic>
    </p:spTree>
    <p:extLst>
      <p:ext uri="{BB962C8B-B14F-4D97-AF65-F5344CB8AC3E}">
        <p14:creationId xmlns:p14="http://schemas.microsoft.com/office/powerpoint/2010/main" val="1718367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9A166-E831-425F-BD85-CC458974774A}"/>
              </a:ext>
            </a:extLst>
          </p:cNvPr>
          <p:cNvSpPr>
            <a:spLocks noGrp="1"/>
          </p:cNvSpPr>
          <p:nvPr>
            <p:ph type="ctrTitle"/>
          </p:nvPr>
        </p:nvSpPr>
        <p:spPr/>
        <p:txBody>
          <a:bodyPr/>
          <a:lstStyle/>
          <a:p>
            <a:r>
              <a:rPr lang="en-US" dirty="0"/>
              <a:t>Phase 6</a:t>
            </a:r>
          </a:p>
        </p:txBody>
      </p:sp>
      <p:sp>
        <p:nvSpPr>
          <p:cNvPr id="3" name="Subtitle 2">
            <a:extLst>
              <a:ext uri="{FF2B5EF4-FFF2-40B4-BE49-F238E27FC236}">
                <a16:creationId xmlns:a16="http://schemas.microsoft.com/office/drawing/2014/main" id="{DDFE8441-A38B-4A41-9E51-3D426BB86610}"/>
              </a:ext>
            </a:extLst>
          </p:cNvPr>
          <p:cNvSpPr>
            <a:spLocks noGrp="1"/>
          </p:cNvSpPr>
          <p:nvPr>
            <p:ph type="subTitle" idx="1"/>
          </p:nvPr>
        </p:nvSpPr>
        <p:spPr/>
        <p:txBody>
          <a:bodyPr/>
          <a:lstStyle/>
          <a:p>
            <a:r>
              <a:rPr lang="en-US" dirty="0"/>
              <a:t>Package Diagram</a:t>
            </a:r>
          </a:p>
        </p:txBody>
      </p:sp>
    </p:spTree>
    <p:extLst>
      <p:ext uri="{BB962C8B-B14F-4D97-AF65-F5344CB8AC3E}">
        <p14:creationId xmlns:p14="http://schemas.microsoft.com/office/powerpoint/2010/main" val="277936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9A166-E831-425F-BD85-CC458974774A}"/>
              </a:ext>
            </a:extLst>
          </p:cNvPr>
          <p:cNvSpPr>
            <a:spLocks noGrp="1"/>
          </p:cNvSpPr>
          <p:nvPr>
            <p:ph type="ctrTitle"/>
          </p:nvPr>
        </p:nvSpPr>
        <p:spPr/>
        <p:txBody>
          <a:bodyPr/>
          <a:lstStyle/>
          <a:p>
            <a:r>
              <a:rPr lang="en-US" dirty="0"/>
              <a:t>Phase 1</a:t>
            </a:r>
          </a:p>
        </p:txBody>
      </p:sp>
      <p:sp>
        <p:nvSpPr>
          <p:cNvPr id="3" name="Subtitle 2">
            <a:extLst>
              <a:ext uri="{FF2B5EF4-FFF2-40B4-BE49-F238E27FC236}">
                <a16:creationId xmlns:a16="http://schemas.microsoft.com/office/drawing/2014/main" id="{DDFE8441-A38B-4A41-9E51-3D426BB86610}"/>
              </a:ext>
            </a:extLst>
          </p:cNvPr>
          <p:cNvSpPr>
            <a:spLocks noGrp="1"/>
          </p:cNvSpPr>
          <p:nvPr>
            <p:ph type="subTitle" idx="1"/>
          </p:nvPr>
        </p:nvSpPr>
        <p:spPr/>
        <p:txBody>
          <a:bodyPr/>
          <a:lstStyle/>
          <a:p>
            <a:r>
              <a:rPr lang="en-US" dirty="0"/>
              <a:t>Systems Request &amp; Systems request definition</a:t>
            </a:r>
            <a:endParaRPr lang="en-US"/>
          </a:p>
        </p:txBody>
      </p:sp>
    </p:spTree>
    <p:extLst>
      <p:ext uri="{BB962C8B-B14F-4D97-AF65-F5344CB8AC3E}">
        <p14:creationId xmlns:p14="http://schemas.microsoft.com/office/powerpoint/2010/main" val="214286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5960" cy="4188315"/>
          </a:xfrm>
          <a:prstGeom prst="rect">
            <a:avLst/>
          </a:prstGeom>
        </p:spPr>
      </p:pic>
      <p:pic>
        <p:nvPicPr>
          <p:cNvPr id="13" name="Picture 12">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015" cy="2365453"/>
          </a:xfrm>
          <a:prstGeom prst="rect">
            <a:avLst/>
          </a:prstGeom>
        </p:spPr>
      </p:pic>
      <p:sp>
        <p:nvSpPr>
          <p:cNvPr id="15" name="Oval 14">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770" y="1676400"/>
            <a:ext cx="281866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7328" y="0"/>
            <a:ext cx="1602970" cy="1141407"/>
          </a:xfrm>
          <a:prstGeom prst="rect">
            <a:avLst/>
          </a:prstGeom>
        </p:spPr>
      </p:pic>
      <p:pic>
        <p:nvPicPr>
          <p:cNvPr id="19" name="Picture 18">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3636" y="6096000"/>
            <a:ext cx="993476" cy="762000"/>
          </a:xfrm>
          <a:prstGeom prst="rect">
            <a:avLst/>
          </a:prstGeom>
        </p:spPr>
      </p:pic>
      <p:sp>
        <p:nvSpPr>
          <p:cNvPr id="21" name="Rectangle 20">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F3FC718-FDE3-4EF7-921E-A5F374EAF8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11">
            <a:extLst>
              <a:ext uri="{FF2B5EF4-FFF2-40B4-BE49-F238E27FC236}">
                <a16:creationId xmlns:a16="http://schemas.microsoft.com/office/drawing/2014/main" id="{FAA0F719-3DC8-4F08-AD8F-5A845658CB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7081" y="-1"/>
            <a:ext cx="559327"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DCB61BE-FA0F-4EFB-BE0E-268BAD8E30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6418" y="-586345"/>
            <a:ext cx="6856215"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9" name="Rectangle 28">
            <a:extLst>
              <a:ext uri="{FF2B5EF4-FFF2-40B4-BE49-F238E27FC236}">
                <a16:creationId xmlns:a16="http://schemas.microsoft.com/office/drawing/2014/main" id="{A4B31EAA-7423-46F7-9B90-4AB2B09C35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441A7B-FE23-48A2-9CFF-5B419E8AB833}"/>
              </a:ext>
            </a:extLst>
          </p:cNvPr>
          <p:cNvSpPr>
            <a:spLocks noGrp="1"/>
          </p:cNvSpPr>
          <p:nvPr>
            <p:ph type="title"/>
          </p:nvPr>
        </p:nvSpPr>
        <p:spPr>
          <a:xfrm>
            <a:off x="573556" y="1293531"/>
            <a:ext cx="2939500" cy="1449670"/>
          </a:xfrm>
        </p:spPr>
        <p:txBody>
          <a:bodyPr vert="horz" lIns="91440" tIns="45720" rIns="91440" bIns="45720" rtlCol="0" anchor="b">
            <a:noAutofit/>
          </a:bodyPr>
          <a:lstStyle/>
          <a:p>
            <a:pPr defTabSz="457200"/>
            <a:r>
              <a:rPr lang="en-US" sz="2400" dirty="0">
                <a:solidFill>
                  <a:srgbClr val="EBEBEB"/>
                </a:solidFill>
                <a:ea typeface="+mj-lt"/>
                <a:cs typeface="+mj-lt"/>
              </a:rPr>
              <a:t>Package Diagram</a:t>
            </a:r>
          </a:p>
        </p:txBody>
      </p:sp>
      <p:sp>
        <p:nvSpPr>
          <p:cNvPr id="4" name="Text Placeholder 3">
            <a:extLst>
              <a:ext uri="{FF2B5EF4-FFF2-40B4-BE49-F238E27FC236}">
                <a16:creationId xmlns:a16="http://schemas.microsoft.com/office/drawing/2014/main" id="{CB4BD27F-9740-4938-9FE4-6172FFD1875A}"/>
              </a:ext>
            </a:extLst>
          </p:cNvPr>
          <p:cNvSpPr>
            <a:spLocks noGrp="1"/>
          </p:cNvSpPr>
          <p:nvPr>
            <p:ph type="body" sz="half" idx="2"/>
          </p:nvPr>
        </p:nvSpPr>
        <p:spPr>
          <a:xfrm>
            <a:off x="643687" y="3072385"/>
            <a:ext cx="3107247" cy="2947415"/>
          </a:xfrm>
        </p:spPr>
        <p:txBody>
          <a:bodyPr vert="horz" lIns="91440" tIns="45720" rIns="91440" bIns="45720" rtlCol="0" anchor="t">
            <a:normAutofit/>
          </a:bodyPr>
          <a:lstStyle/>
          <a:p>
            <a:pPr lvl="0">
              <a:buClr>
                <a:srgbClr val="1E5155">
                  <a:lumMod val="40000"/>
                  <a:lumOff val="60000"/>
                </a:srgbClr>
              </a:buClr>
            </a:pPr>
            <a:r>
              <a:rPr lang="en-US" sz="1750">
                <a:solidFill>
                  <a:prstClr val="white"/>
                </a:solidFill>
              </a:rPr>
              <a:t>A package diagram depicts dependency relationships between packages</a:t>
            </a:r>
          </a:p>
          <a:p>
            <a:endParaRPr lang="en-US" sz="1750" dirty="0">
              <a:solidFill>
                <a:prstClr val="white"/>
              </a:solidFill>
            </a:endParaRPr>
          </a:p>
          <a:p>
            <a:r>
              <a:rPr lang="en-US" sz="1750">
                <a:solidFill>
                  <a:prstClr val="white"/>
                </a:solidFill>
              </a:rPr>
              <a:t>The arrows point to which package each is dependent on</a:t>
            </a:r>
            <a:endParaRPr lang="en-US" sz="1750" dirty="0">
              <a:solidFill>
                <a:prstClr val="white"/>
              </a:solidFill>
            </a:endParaRPr>
          </a:p>
        </p:txBody>
      </p:sp>
      <p:pic>
        <p:nvPicPr>
          <p:cNvPr id="14" name="Content Placeholder 13">
            <a:extLst>
              <a:ext uri="{FF2B5EF4-FFF2-40B4-BE49-F238E27FC236}">
                <a16:creationId xmlns:a16="http://schemas.microsoft.com/office/drawing/2014/main" id="{37492134-8FA5-4092-BEF3-1FCD2E9B3FFA}"/>
              </a:ext>
            </a:extLst>
          </p:cNvPr>
          <p:cNvPicPr>
            <a:picLocks noGrp="1" noChangeAspect="1"/>
          </p:cNvPicPr>
          <p:nvPr>
            <p:ph idx="1"/>
          </p:nvPr>
        </p:nvPicPr>
        <p:blipFill>
          <a:blip r:embed="rId6"/>
          <a:stretch>
            <a:fillRect/>
          </a:stretch>
        </p:blipFill>
        <p:spPr>
          <a:xfrm>
            <a:off x="4783138" y="2389509"/>
            <a:ext cx="6719236" cy="3477891"/>
          </a:xfrm>
        </p:spPr>
      </p:pic>
    </p:spTree>
    <p:extLst>
      <p:ext uri="{BB962C8B-B14F-4D97-AF65-F5344CB8AC3E}">
        <p14:creationId xmlns:p14="http://schemas.microsoft.com/office/powerpoint/2010/main" val="3062025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D1790-EDF2-4822-946C-E592EA29B1CA}"/>
              </a:ext>
            </a:extLst>
          </p:cNvPr>
          <p:cNvSpPr>
            <a:spLocks noGrp="1"/>
          </p:cNvSpPr>
          <p:nvPr>
            <p:ph type="ctrTitle"/>
          </p:nvPr>
        </p:nvSpPr>
        <p:spPr/>
        <p:txBody>
          <a:bodyPr/>
          <a:lstStyle/>
          <a:p>
            <a:r>
              <a:rPr lang="en-US" dirty="0"/>
              <a:t>Phase 7</a:t>
            </a:r>
          </a:p>
        </p:txBody>
      </p:sp>
      <p:sp>
        <p:nvSpPr>
          <p:cNvPr id="3" name="Subtitle 2">
            <a:extLst>
              <a:ext uri="{FF2B5EF4-FFF2-40B4-BE49-F238E27FC236}">
                <a16:creationId xmlns:a16="http://schemas.microsoft.com/office/drawing/2014/main" id="{3C31B568-D7FD-4F78-8BB8-F669A103DBB5}"/>
              </a:ext>
            </a:extLst>
          </p:cNvPr>
          <p:cNvSpPr>
            <a:spLocks noGrp="1"/>
          </p:cNvSpPr>
          <p:nvPr>
            <p:ph type="subTitle" idx="1"/>
          </p:nvPr>
        </p:nvSpPr>
        <p:spPr/>
        <p:txBody>
          <a:bodyPr/>
          <a:lstStyle/>
          <a:p>
            <a:r>
              <a:rPr lang="en-US" dirty="0"/>
              <a:t>Mapping &amp; layers</a:t>
            </a:r>
          </a:p>
        </p:txBody>
      </p:sp>
    </p:spTree>
    <p:extLst>
      <p:ext uri="{BB962C8B-B14F-4D97-AF65-F5344CB8AC3E}">
        <p14:creationId xmlns:p14="http://schemas.microsoft.com/office/powerpoint/2010/main" val="293936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5960" cy="4188315"/>
          </a:xfrm>
          <a:prstGeom prst="rect">
            <a:avLst/>
          </a:prstGeom>
        </p:spPr>
      </p:pic>
      <p:pic>
        <p:nvPicPr>
          <p:cNvPr id="13" name="Picture 12">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015" cy="2365453"/>
          </a:xfrm>
          <a:prstGeom prst="rect">
            <a:avLst/>
          </a:prstGeom>
        </p:spPr>
      </p:pic>
      <p:sp>
        <p:nvSpPr>
          <p:cNvPr id="15" name="Oval 14">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770" y="1676400"/>
            <a:ext cx="281866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7328" y="0"/>
            <a:ext cx="1602970" cy="1141407"/>
          </a:xfrm>
          <a:prstGeom prst="rect">
            <a:avLst/>
          </a:prstGeom>
        </p:spPr>
      </p:pic>
      <p:pic>
        <p:nvPicPr>
          <p:cNvPr id="19" name="Picture 18">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3636" y="6096000"/>
            <a:ext cx="993476" cy="762000"/>
          </a:xfrm>
          <a:prstGeom prst="rect">
            <a:avLst/>
          </a:prstGeom>
        </p:spPr>
      </p:pic>
      <p:sp>
        <p:nvSpPr>
          <p:cNvPr id="21" name="Rectangle 20">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F3FC718-FDE3-4EF7-921E-A5F374EAF8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11">
            <a:extLst>
              <a:ext uri="{FF2B5EF4-FFF2-40B4-BE49-F238E27FC236}">
                <a16:creationId xmlns:a16="http://schemas.microsoft.com/office/drawing/2014/main" id="{FAA0F719-3DC8-4F08-AD8F-5A845658CB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7081" y="-1"/>
            <a:ext cx="559327"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DCB61BE-FA0F-4EFB-BE0E-268BAD8E30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6418" y="-586345"/>
            <a:ext cx="6856215"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Content Placeholder 5">
            <a:extLst>
              <a:ext uri="{FF2B5EF4-FFF2-40B4-BE49-F238E27FC236}">
                <a16:creationId xmlns:a16="http://schemas.microsoft.com/office/drawing/2014/main" id="{E65DFE82-84C3-41F5-AD66-1234DEAC4F56}"/>
              </a:ext>
            </a:extLst>
          </p:cNvPr>
          <p:cNvPicPr>
            <a:picLocks noGrp="1" noChangeAspect="1"/>
          </p:cNvPicPr>
          <p:nvPr>
            <p:ph idx="1"/>
          </p:nvPr>
        </p:nvPicPr>
        <p:blipFill>
          <a:blip r:embed="rId6">
            <a:extLst/>
          </a:blip>
          <a:stretch>
            <a:fillRect/>
          </a:stretch>
        </p:blipFill>
        <p:spPr>
          <a:xfrm>
            <a:off x="4545028" y="1900630"/>
            <a:ext cx="7689204" cy="3890570"/>
          </a:xfrm>
          <a:prstGeom prst="rect">
            <a:avLst/>
          </a:prstGeom>
          <a:effectLst/>
        </p:spPr>
      </p:pic>
      <p:sp>
        <p:nvSpPr>
          <p:cNvPr id="29" name="Rectangle 28">
            <a:extLst>
              <a:ext uri="{FF2B5EF4-FFF2-40B4-BE49-F238E27FC236}">
                <a16:creationId xmlns:a16="http://schemas.microsoft.com/office/drawing/2014/main" id="{A4B31EAA-7423-46F7-9B90-4AB2B09C35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441A7B-FE23-48A2-9CFF-5B419E8AB833}"/>
              </a:ext>
            </a:extLst>
          </p:cNvPr>
          <p:cNvSpPr>
            <a:spLocks noGrp="1"/>
          </p:cNvSpPr>
          <p:nvPr>
            <p:ph type="title"/>
          </p:nvPr>
        </p:nvSpPr>
        <p:spPr>
          <a:xfrm>
            <a:off x="643687" y="1447799"/>
            <a:ext cx="3107816" cy="1444752"/>
          </a:xfrm>
        </p:spPr>
        <p:txBody>
          <a:bodyPr vert="horz" lIns="91440" tIns="45720" rIns="91440" bIns="45720" rtlCol="0" anchor="b">
            <a:normAutofit/>
          </a:bodyPr>
          <a:lstStyle/>
          <a:p>
            <a:pPr algn="ctr" defTabSz="457200"/>
            <a:r>
              <a:rPr lang="en-US" sz="3200" b="0" i="0" kern="1200" dirty="0">
                <a:solidFill>
                  <a:srgbClr val="EBEBEB"/>
                </a:solidFill>
                <a:latin typeface="+mj-lt"/>
                <a:ea typeface="+mj-ea"/>
                <a:cs typeface="+mj-cs"/>
              </a:rPr>
              <a:t>MAPPING</a:t>
            </a:r>
          </a:p>
        </p:txBody>
      </p:sp>
      <p:sp>
        <p:nvSpPr>
          <p:cNvPr id="4" name="Text Placeholder 3">
            <a:extLst>
              <a:ext uri="{FF2B5EF4-FFF2-40B4-BE49-F238E27FC236}">
                <a16:creationId xmlns:a16="http://schemas.microsoft.com/office/drawing/2014/main" id="{CB4BD27F-9740-4938-9FE4-6172FFD1875A}"/>
              </a:ext>
            </a:extLst>
          </p:cNvPr>
          <p:cNvSpPr>
            <a:spLocks noGrp="1"/>
          </p:cNvSpPr>
          <p:nvPr>
            <p:ph type="body" sz="half" idx="2"/>
          </p:nvPr>
        </p:nvSpPr>
        <p:spPr>
          <a:xfrm>
            <a:off x="643687" y="3072385"/>
            <a:ext cx="3107247" cy="2947415"/>
          </a:xfrm>
        </p:spPr>
        <p:txBody>
          <a:bodyPr vert="horz" lIns="91440" tIns="45720" rIns="91440" bIns="45720" rtlCol="0">
            <a:normAutofit/>
          </a:bodyPr>
          <a:lstStyle/>
          <a:p>
            <a:pPr defTabSz="457200"/>
            <a:r>
              <a:rPr lang="en-US" dirty="0">
                <a:solidFill>
                  <a:srgbClr val="FFFFFF"/>
                </a:solidFill>
              </a:rPr>
              <a:t>Mapping is used to map the different layers together. From the UI to the concrete classes and the instantiation of the concrete class is saved to the database as an object. </a:t>
            </a:r>
          </a:p>
        </p:txBody>
      </p:sp>
    </p:spTree>
    <p:extLst>
      <p:ext uri="{BB962C8B-B14F-4D97-AF65-F5344CB8AC3E}">
        <p14:creationId xmlns:p14="http://schemas.microsoft.com/office/powerpoint/2010/main" val="394813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3">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5960" cy="4188315"/>
          </a:xfrm>
          <a:prstGeom prst="rect">
            <a:avLst/>
          </a:prstGeom>
        </p:spPr>
      </p:pic>
      <p:pic>
        <p:nvPicPr>
          <p:cNvPr id="32" name="Picture 35">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015" cy="2365453"/>
          </a:xfrm>
          <a:prstGeom prst="rect">
            <a:avLst/>
          </a:prstGeom>
        </p:spPr>
      </p:pic>
      <p:sp>
        <p:nvSpPr>
          <p:cNvPr id="33" name="Oval 37">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770" y="1676400"/>
            <a:ext cx="281866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9">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7328" y="0"/>
            <a:ext cx="1602970" cy="1141407"/>
          </a:xfrm>
          <a:prstGeom prst="rect">
            <a:avLst/>
          </a:prstGeom>
        </p:spPr>
      </p:pic>
      <p:pic>
        <p:nvPicPr>
          <p:cNvPr id="37" name="Picture 41">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3636" y="6096000"/>
            <a:ext cx="993476" cy="762000"/>
          </a:xfrm>
          <a:prstGeom prst="rect">
            <a:avLst/>
          </a:prstGeom>
        </p:spPr>
      </p:pic>
      <p:sp>
        <p:nvSpPr>
          <p:cNvPr id="39" name="Rectangle 43">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45">
            <a:extLst>
              <a:ext uri="{FF2B5EF4-FFF2-40B4-BE49-F238E27FC236}">
                <a16:creationId xmlns:a16="http://schemas.microsoft.com/office/drawing/2014/main" id="{B4AAD3FD-83A5-4B89-9F8F-01B8870865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43" name="Rectangle 47">
            <a:extLst>
              <a:ext uri="{FF2B5EF4-FFF2-40B4-BE49-F238E27FC236}">
                <a16:creationId xmlns:a16="http://schemas.microsoft.com/office/drawing/2014/main" id="{126C04EF-6428-472D-B316-74A19385B0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405" y="0"/>
            <a:ext cx="609683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31">
            <a:extLst>
              <a:ext uri="{FF2B5EF4-FFF2-40B4-BE49-F238E27FC236}">
                <a16:creationId xmlns:a16="http://schemas.microsoft.com/office/drawing/2014/main" id="{61752F1D-FC0F-4103-9584-630E643CCD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2719" y="-1"/>
            <a:ext cx="559326"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7" name="Freeform 5">
            <a:extLst>
              <a:ext uri="{FF2B5EF4-FFF2-40B4-BE49-F238E27FC236}">
                <a16:creationId xmlns:a16="http://schemas.microsoft.com/office/drawing/2014/main" id="{AE50896D-AACB-4C0A-855D-ECEFB4A0DA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49938" y="2756642"/>
            <a:ext cx="6856214"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49" name="Rectangle 53">
            <a:extLst>
              <a:ext uri="{FF2B5EF4-FFF2-40B4-BE49-F238E27FC236}">
                <a16:creationId xmlns:a16="http://schemas.microsoft.com/office/drawing/2014/main" id="{A92A1116-1C84-41DF-B803-1F7B0883EC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728"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441A7B-FE23-48A2-9CFF-5B419E8AB833}"/>
              </a:ext>
            </a:extLst>
          </p:cNvPr>
          <p:cNvSpPr>
            <a:spLocks noGrp="1"/>
          </p:cNvSpPr>
          <p:nvPr>
            <p:ph type="title"/>
          </p:nvPr>
        </p:nvSpPr>
        <p:spPr>
          <a:xfrm>
            <a:off x="648762" y="629266"/>
            <a:ext cx="4165424" cy="1622321"/>
          </a:xfrm>
        </p:spPr>
        <p:txBody>
          <a:bodyPr vert="horz" lIns="91440" tIns="45720" rIns="91440" bIns="45720" rtlCol="0" anchor="t">
            <a:normAutofit/>
          </a:bodyPr>
          <a:lstStyle/>
          <a:p>
            <a:pPr defTabSz="457200"/>
            <a:r>
              <a:rPr lang="en-US" sz="4200" b="0" i="0" kern="1200" dirty="0">
                <a:solidFill>
                  <a:srgbClr val="EBEBEB"/>
                </a:solidFill>
                <a:latin typeface="+mj-lt"/>
                <a:ea typeface="+mj-ea"/>
                <a:cs typeface="+mj-cs"/>
              </a:rPr>
              <a:t>HCI, PD, &amp; DAM LAYERS</a:t>
            </a:r>
          </a:p>
        </p:txBody>
      </p:sp>
      <p:sp>
        <p:nvSpPr>
          <p:cNvPr id="4" name="Text Placeholder 3">
            <a:extLst>
              <a:ext uri="{FF2B5EF4-FFF2-40B4-BE49-F238E27FC236}">
                <a16:creationId xmlns:a16="http://schemas.microsoft.com/office/drawing/2014/main" id="{CB4BD27F-9740-4938-9FE4-6172FFD1875A}"/>
              </a:ext>
            </a:extLst>
          </p:cNvPr>
          <p:cNvSpPr>
            <a:spLocks noGrp="1"/>
          </p:cNvSpPr>
          <p:nvPr>
            <p:ph type="body" sz="half" idx="2"/>
          </p:nvPr>
        </p:nvSpPr>
        <p:spPr>
          <a:xfrm>
            <a:off x="648762" y="2438400"/>
            <a:ext cx="4165423" cy="3785419"/>
          </a:xfrm>
        </p:spPr>
        <p:txBody>
          <a:bodyPr vert="horz" lIns="91440" tIns="45720" rIns="91440" bIns="45720" rtlCol="0">
            <a:normAutofit lnSpcReduction="10000"/>
          </a:bodyPr>
          <a:lstStyle/>
          <a:p>
            <a:pPr defTabSz="457200"/>
            <a:r>
              <a:rPr lang="en-US" sz="1800" dirty="0">
                <a:solidFill>
                  <a:srgbClr val="EBEBEB"/>
                </a:solidFill>
              </a:rPr>
              <a:t>PD Layer</a:t>
            </a:r>
          </a:p>
          <a:p>
            <a:pPr marL="628513" lvl="1" indent="-171450" defTabSz="457200">
              <a:buFont typeface="Wingdings" panose="05000000000000000000" pitchFamily="2" charset="2"/>
              <a:buChar char="q"/>
            </a:pPr>
            <a:r>
              <a:rPr lang="en-US" sz="1400" dirty="0">
                <a:solidFill>
                  <a:srgbClr val="EBEBEB"/>
                </a:solidFill>
              </a:rPr>
              <a:t>The Problem Domain layer is for general classes in our everyday needs such as a Date class.</a:t>
            </a:r>
          </a:p>
          <a:p>
            <a:pPr marL="628513" lvl="1" indent="-171450" defTabSz="457200">
              <a:buFont typeface="Wingdings" panose="05000000000000000000" pitchFamily="2" charset="2"/>
              <a:buChar char="q"/>
            </a:pPr>
            <a:endParaRPr lang="en-US" sz="1400" dirty="0">
              <a:solidFill>
                <a:srgbClr val="EBEBEB"/>
              </a:solidFill>
            </a:endParaRPr>
          </a:p>
          <a:p>
            <a:pPr defTabSz="457200"/>
            <a:r>
              <a:rPr lang="en-US" sz="1800" dirty="0">
                <a:solidFill>
                  <a:srgbClr val="EBEBEB"/>
                </a:solidFill>
              </a:rPr>
              <a:t>DAM Layer</a:t>
            </a:r>
          </a:p>
          <a:p>
            <a:pPr marL="628513" lvl="1" indent="-171450" defTabSz="457200">
              <a:buFont typeface="Wingdings" panose="05000000000000000000" pitchFamily="2" charset="2"/>
              <a:buChar char="q"/>
            </a:pPr>
            <a:r>
              <a:rPr lang="en-US" sz="1400" dirty="0">
                <a:solidFill>
                  <a:srgbClr val="EBEBEB"/>
                </a:solidFill>
              </a:rPr>
              <a:t>The DAM layer is for database objects to store data</a:t>
            </a:r>
          </a:p>
          <a:p>
            <a:pPr marL="628513" lvl="1" indent="-171450" defTabSz="457200">
              <a:buFont typeface="Wingdings" panose="05000000000000000000" pitchFamily="2" charset="2"/>
              <a:buChar char="q"/>
            </a:pPr>
            <a:endParaRPr lang="en-US" sz="1400" dirty="0">
              <a:solidFill>
                <a:srgbClr val="EBEBEB"/>
              </a:solidFill>
            </a:endParaRPr>
          </a:p>
          <a:p>
            <a:pPr defTabSz="457200"/>
            <a:r>
              <a:rPr lang="en-US" sz="1800" dirty="0">
                <a:solidFill>
                  <a:srgbClr val="EBEBEB"/>
                </a:solidFill>
              </a:rPr>
              <a:t>HCI Layer</a:t>
            </a:r>
          </a:p>
          <a:p>
            <a:pPr marL="628513" lvl="1" indent="-171450" defTabSz="457200">
              <a:buFont typeface="Wingdings" panose="05000000000000000000" pitchFamily="2" charset="2"/>
              <a:buChar char="q"/>
            </a:pPr>
            <a:r>
              <a:rPr lang="en-US" sz="1400" dirty="0">
                <a:solidFill>
                  <a:srgbClr val="EBEBEB"/>
                </a:solidFill>
              </a:rPr>
              <a:t>The HCI Layer is for visual aspects for the user to see. It involves the uses of containers, and GUI type material. </a:t>
            </a:r>
          </a:p>
        </p:txBody>
      </p:sp>
      <p:pic>
        <p:nvPicPr>
          <p:cNvPr id="6" name="Content Placeholder 5">
            <a:extLst>
              <a:ext uri="{FF2B5EF4-FFF2-40B4-BE49-F238E27FC236}">
                <a16:creationId xmlns:a16="http://schemas.microsoft.com/office/drawing/2014/main" id="{E65DFE82-84C3-41F5-AD66-1234DEAC4F56}"/>
              </a:ext>
            </a:extLst>
          </p:cNvPr>
          <p:cNvPicPr>
            <a:picLocks noGrp="1" noChangeAspect="1"/>
          </p:cNvPicPr>
          <p:nvPr>
            <p:ph idx="1"/>
          </p:nvPr>
        </p:nvPicPr>
        <p:blipFill>
          <a:blip r:embed="rId6">
            <a:extLst/>
          </a:blip>
          <a:stretch>
            <a:fillRect/>
          </a:stretch>
        </p:blipFill>
        <p:spPr>
          <a:xfrm>
            <a:off x="5648980" y="324295"/>
            <a:ext cx="5262473" cy="6209408"/>
          </a:xfrm>
          <a:prstGeom prst="rect">
            <a:avLst/>
          </a:prstGeom>
          <a:effectLst/>
        </p:spPr>
      </p:pic>
    </p:spTree>
    <p:extLst>
      <p:ext uri="{BB962C8B-B14F-4D97-AF65-F5344CB8AC3E}">
        <p14:creationId xmlns:p14="http://schemas.microsoft.com/office/powerpoint/2010/main" val="298383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B50C-5ACA-4D84-B39B-5B31DD9F1030}"/>
              </a:ext>
            </a:extLst>
          </p:cNvPr>
          <p:cNvSpPr>
            <a:spLocks noGrp="1"/>
          </p:cNvSpPr>
          <p:nvPr>
            <p:ph type="ctrTitle"/>
          </p:nvPr>
        </p:nvSpPr>
        <p:spPr/>
        <p:txBody>
          <a:bodyPr/>
          <a:lstStyle/>
          <a:p>
            <a:r>
              <a:rPr lang="en-US" dirty="0"/>
              <a:t>Phase 8</a:t>
            </a:r>
          </a:p>
        </p:txBody>
      </p:sp>
      <p:sp>
        <p:nvSpPr>
          <p:cNvPr id="3" name="Subtitle 2">
            <a:extLst>
              <a:ext uri="{FF2B5EF4-FFF2-40B4-BE49-F238E27FC236}">
                <a16:creationId xmlns:a16="http://schemas.microsoft.com/office/drawing/2014/main" id="{F4F29C37-B550-4893-AB35-E7D007058E7F}"/>
              </a:ext>
            </a:extLst>
          </p:cNvPr>
          <p:cNvSpPr>
            <a:spLocks noGrp="1"/>
          </p:cNvSpPr>
          <p:nvPr>
            <p:ph type="subTitle" idx="1"/>
          </p:nvPr>
        </p:nvSpPr>
        <p:spPr/>
        <p:txBody>
          <a:bodyPr>
            <a:normAutofit fontScale="92500"/>
          </a:bodyPr>
          <a:lstStyle/>
          <a:p>
            <a:pPr marL="342265" indent="-342265"/>
            <a:r>
              <a:rPr lang="en-US" sz="2000" dirty="0"/>
              <a:t>Windows navigation diagram, Deployment diagram, </a:t>
            </a:r>
            <a:r>
              <a:rPr lang="en-US" sz="2000"/>
              <a:t>Test </a:t>
            </a:r>
            <a:r>
              <a:rPr lang="en-US" sz="2000" dirty="0"/>
              <a:t>plan, Conversion strategy, Post-implementation activities, Sample UI</a:t>
            </a:r>
          </a:p>
          <a:p>
            <a:endParaRPr lang="en-US" dirty="0"/>
          </a:p>
        </p:txBody>
      </p:sp>
    </p:spTree>
    <p:extLst>
      <p:ext uri="{BB962C8B-B14F-4D97-AF65-F5344CB8AC3E}">
        <p14:creationId xmlns:p14="http://schemas.microsoft.com/office/powerpoint/2010/main" val="370079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DFBB71-B3D1-4501-927E-011E73EDDDF7}"/>
              </a:ext>
            </a:extLst>
          </p:cNvPr>
          <p:cNvPicPr>
            <a:picLocks noChangeAspect="1"/>
          </p:cNvPicPr>
          <p:nvPr/>
        </p:nvPicPr>
        <p:blipFill rotWithShape="1">
          <a:blip r:embed="rId2"/>
          <a:srcRect l="857" t="1111" r="1548" b="1111"/>
          <a:stretch/>
        </p:blipFill>
        <p:spPr>
          <a:xfrm>
            <a:off x="3413000" y="116747"/>
            <a:ext cx="8685213" cy="6705600"/>
          </a:xfrm>
          <a:prstGeom prst="rect">
            <a:avLst/>
          </a:prstGeom>
        </p:spPr>
      </p:pic>
      <p:sp>
        <p:nvSpPr>
          <p:cNvPr id="2" name="Title 1">
            <a:extLst>
              <a:ext uri="{FF2B5EF4-FFF2-40B4-BE49-F238E27FC236}">
                <a16:creationId xmlns:a16="http://schemas.microsoft.com/office/drawing/2014/main" id="{0482AD66-A63C-466D-9C71-069B7AD52D1D}"/>
              </a:ext>
            </a:extLst>
          </p:cNvPr>
          <p:cNvSpPr>
            <a:spLocks noGrp="1"/>
          </p:cNvSpPr>
          <p:nvPr>
            <p:ph type="title"/>
          </p:nvPr>
        </p:nvSpPr>
        <p:spPr>
          <a:xfrm>
            <a:off x="150812" y="1441269"/>
            <a:ext cx="3124200" cy="1447800"/>
          </a:xfrm>
        </p:spPr>
        <p:txBody>
          <a:bodyPr/>
          <a:lstStyle/>
          <a:p>
            <a:pPr algn="ctr"/>
            <a:r>
              <a:rPr lang="en-US" sz="2350" dirty="0"/>
              <a:t>WINDOWS NAVIGATION DIAGRAM</a:t>
            </a:r>
          </a:p>
        </p:txBody>
      </p:sp>
      <p:sp>
        <p:nvSpPr>
          <p:cNvPr id="5" name="Content Placeholder 4">
            <a:extLst>
              <a:ext uri="{FF2B5EF4-FFF2-40B4-BE49-F238E27FC236}">
                <a16:creationId xmlns:a16="http://schemas.microsoft.com/office/drawing/2014/main" id="{D3E0CBFC-1410-4529-AC7B-7419E3ADB8B4}"/>
              </a:ext>
            </a:extLst>
          </p:cNvPr>
          <p:cNvSpPr>
            <a:spLocks noGrp="1"/>
          </p:cNvSpPr>
          <p:nvPr>
            <p:ph idx="1"/>
          </p:nvPr>
        </p:nvSpPr>
        <p:spPr/>
        <p:txBody>
          <a:bodyPr/>
          <a:lstStyle/>
          <a:p>
            <a:endParaRPr lang="en-US" dirty="0"/>
          </a:p>
        </p:txBody>
      </p:sp>
      <p:sp>
        <p:nvSpPr>
          <p:cNvPr id="6" name="Text Placeholder 5">
            <a:extLst>
              <a:ext uri="{FF2B5EF4-FFF2-40B4-BE49-F238E27FC236}">
                <a16:creationId xmlns:a16="http://schemas.microsoft.com/office/drawing/2014/main" id="{5DA73AF9-A031-4E38-B539-204B2C7488F9}"/>
              </a:ext>
            </a:extLst>
          </p:cNvPr>
          <p:cNvSpPr>
            <a:spLocks noGrp="1"/>
          </p:cNvSpPr>
          <p:nvPr>
            <p:ph type="body" sz="half" idx="2"/>
          </p:nvPr>
        </p:nvSpPr>
        <p:spPr>
          <a:xfrm>
            <a:off x="12823" y="3276600"/>
            <a:ext cx="3400177" cy="2895599"/>
          </a:xfrm>
        </p:spPr>
        <p:txBody>
          <a:bodyPr>
            <a:normAutofit/>
          </a:bodyPr>
          <a:lstStyle/>
          <a:p>
            <a:pPr algn="ctr"/>
            <a:r>
              <a:rPr lang="en-US" sz="1800" dirty="0"/>
              <a:t>Shows how screens, forms, and reports used by the system are related </a:t>
            </a:r>
          </a:p>
          <a:p>
            <a:pPr algn="ctr"/>
            <a:endParaRPr lang="en-US" sz="1800" dirty="0"/>
          </a:p>
          <a:p>
            <a:pPr algn="ctr"/>
            <a:r>
              <a:rPr lang="en-US" sz="1800" dirty="0"/>
              <a:t>Shows how a student using the website will navigate through the different webpages</a:t>
            </a:r>
          </a:p>
        </p:txBody>
      </p:sp>
    </p:spTree>
    <p:extLst>
      <p:ext uri="{BB962C8B-B14F-4D97-AF65-F5344CB8AC3E}">
        <p14:creationId xmlns:p14="http://schemas.microsoft.com/office/powerpoint/2010/main" val="136398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5960" cy="4188315"/>
          </a:xfrm>
          <a:prstGeom prst="rect">
            <a:avLst/>
          </a:prstGeom>
        </p:spPr>
      </p:pic>
      <p:pic>
        <p:nvPicPr>
          <p:cNvPr id="13" name="Picture 12">
            <a:extLst>
              <a:ext uri="{FF2B5EF4-FFF2-40B4-BE49-F238E27FC236}">
                <a16:creationId xmlns:a16="http://schemas.microsoft.com/office/drawing/2014/main" id="{7C268552-D473-46ED-B1B8-422042C4DEF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015" cy="2365453"/>
          </a:xfrm>
          <a:prstGeom prst="rect">
            <a:avLst/>
          </a:prstGeom>
        </p:spPr>
      </p:pic>
      <p:sp>
        <p:nvSpPr>
          <p:cNvPr id="15" name="Oval 14">
            <a:extLst>
              <a:ext uri="{FF2B5EF4-FFF2-40B4-BE49-F238E27FC236}">
                <a16:creationId xmlns:a16="http://schemas.microsoft.com/office/drawing/2014/main" id="{4AC0CD9D-7610-4620-93B4-798CCD9AB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770" y="1676400"/>
            <a:ext cx="281866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7328" y="0"/>
            <a:ext cx="1602970" cy="1141407"/>
          </a:xfrm>
          <a:prstGeom prst="rect">
            <a:avLst/>
          </a:prstGeom>
        </p:spPr>
      </p:pic>
      <p:pic>
        <p:nvPicPr>
          <p:cNvPr id="19" name="Picture 18">
            <a:extLst>
              <a:ext uri="{FF2B5EF4-FFF2-40B4-BE49-F238E27FC236}">
                <a16:creationId xmlns:a16="http://schemas.microsoft.com/office/drawing/2014/main" id="{69F01145-BEA3-4CBF-AA21-10077B948CA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3636" y="6096000"/>
            <a:ext cx="993476" cy="762000"/>
          </a:xfrm>
          <a:prstGeom prst="rect">
            <a:avLst/>
          </a:prstGeom>
        </p:spPr>
      </p:pic>
      <p:sp>
        <p:nvSpPr>
          <p:cNvPr id="21" name="Rectangle 20">
            <a:extLst>
              <a:ext uri="{FF2B5EF4-FFF2-40B4-BE49-F238E27FC236}">
                <a16:creationId xmlns:a16="http://schemas.microsoft.com/office/drawing/2014/main" id="{DE4D62F9-188E-4530-84C2-24BDEE4BEB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F3FC718-FDE3-4EF7-921E-A5F374EAF8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11">
            <a:extLst>
              <a:ext uri="{FF2B5EF4-FFF2-40B4-BE49-F238E27FC236}">
                <a16:creationId xmlns:a16="http://schemas.microsoft.com/office/drawing/2014/main" id="{FAA0F719-3DC8-4F08-AD8F-5A845658CB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7081" y="-1"/>
            <a:ext cx="559327"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DCB61BE-FA0F-4EFB-BE0E-268BAD8E30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6418" y="-586345"/>
            <a:ext cx="6856215"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Content Placeholder 5">
            <a:extLst>
              <a:ext uri="{FF2B5EF4-FFF2-40B4-BE49-F238E27FC236}">
                <a16:creationId xmlns:a16="http://schemas.microsoft.com/office/drawing/2014/main" id="{E65DFE82-84C3-41F5-AD66-1234DEAC4F56}"/>
              </a:ext>
            </a:extLst>
          </p:cNvPr>
          <p:cNvPicPr>
            <a:picLocks noGrp="1" noChangeAspect="1"/>
          </p:cNvPicPr>
          <p:nvPr>
            <p:ph idx="1"/>
          </p:nvPr>
        </p:nvPicPr>
        <p:blipFill>
          <a:blip r:embed="rId6"/>
          <a:stretch>
            <a:fillRect/>
          </a:stretch>
        </p:blipFill>
        <p:spPr>
          <a:xfrm>
            <a:off x="4545028" y="1273189"/>
            <a:ext cx="7393492" cy="4995828"/>
          </a:xfrm>
          <a:prstGeom prst="rect">
            <a:avLst/>
          </a:prstGeom>
          <a:effectLst/>
        </p:spPr>
      </p:pic>
      <p:sp>
        <p:nvSpPr>
          <p:cNvPr id="29" name="Rectangle 28">
            <a:extLst>
              <a:ext uri="{FF2B5EF4-FFF2-40B4-BE49-F238E27FC236}">
                <a16:creationId xmlns:a16="http://schemas.microsoft.com/office/drawing/2014/main" id="{A4B31EAA-7423-46F7-9B90-4AB2B09C35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441A7B-FE23-48A2-9CFF-5B419E8AB833}"/>
              </a:ext>
            </a:extLst>
          </p:cNvPr>
          <p:cNvSpPr>
            <a:spLocks noGrp="1"/>
          </p:cNvSpPr>
          <p:nvPr>
            <p:ph type="title"/>
          </p:nvPr>
        </p:nvSpPr>
        <p:spPr>
          <a:xfrm>
            <a:off x="643687" y="1447799"/>
            <a:ext cx="3107816" cy="1444752"/>
          </a:xfrm>
        </p:spPr>
        <p:txBody>
          <a:bodyPr vert="horz" lIns="91440" tIns="45720" rIns="91440" bIns="45720" rtlCol="0" anchor="b">
            <a:normAutofit/>
          </a:bodyPr>
          <a:lstStyle/>
          <a:p>
            <a:pPr algn="ctr" defTabSz="457200"/>
            <a:r>
              <a:rPr lang="en-US" sz="3200" dirty="0">
                <a:solidFill>
                  <a:srgbClr val="EBEBEB"/>
                </a:solidFill>
              </a:rPr>
              <a:t>DEPLOYMENT</a:t>
            </a:r>
            <a:r>
              <a:rPr lang="en-US" sz="3200" b="0" i="0" kern="1200" dirty="0">
                <a:solidFill>
                  <a:srgbClr val="EBEBEB"/>
                </a:solidFill>
                <a:latin typeface="+mj-lt"/>
                <a:ea typeface="+mj-ea"/>
                <a:cs typeface="+mj-cs"/>
              </a:rPr>
              <a:t> DIAGRAM </a:t>
            </a:r>
          </a:p>
        </p:txBody>
      </p:sp>
      <p:sp>
        <p:nvSpPr>
          <p:cNvPr id="4" name="Text Placeholder 3">
            <a:extLst>
              <a:ext uri="{FF2B5EF4-FFF2-40B4-BE49-F238E27FC236}">
                <a16:creationId xmlns:a16="http://schemas.microsoft.com/office/drawing/2014/main" id="{CB4BD27F-9740-4938-9FE4-6172FFD1875A}"/>
              </a:ext>
            </a:extLst>
          </p:cNvPr>
          <p:cNvSpPr>
            <a:spLocks noGrp="1"/>
          </p:cNvSpPr>
          <p:nvPr>
            <p:ph type="body" sz="half" idx="2"/>
          </p:nvPr>
        </p:nvSpPr>
        <p:spPr>
          <a:xfrm>
            <a:off x="643687" y="3072385"/>
            <a:ext cx="3107247" cy="2947415"/>
          </a:xfrm>
        </p:spPr>
        <p:txBody>
          <a:bodyPr vert="horz" lIns="91440" tIns="45720" rIns="91440" bIns="45720" rtlCol="0">
            <a:normAutofit/>
          </a:bodyPr>
          <a:lstStyle/>
          <a:p>
            <a:pPr defTabSz="457200"/>
            <a:r>
              <a:rPr lang="en-US" dirty="0">
                <a:solidFill>
                  <a:srgbClr val="FFFFFF"/>
                </a:solidFill>
              </a:rPr>
              <a:t>Deployment diagrams show the relationships between the hardware and the infrastructure.</a:t>
            </a:r>
          </a:p>
          <a:p>
            <a:pPr defTabSz="457200"/>
            <a:r>
              <a:rPr lang="en-US" dirty="0">
                <a:solidFill>
                  <a:srgbClr val="FFFFFF"/>
                </a:solidFill>
              </a:rPr>
              <a:t>They enable us the represent how the systems communicate with the software in the environment from the execution of the software. </a:t>
            </a:r>
          </a:p>
        </p:txBody>
      </p:sp>
    </p:spTree>
    <p:extLst>
      <p:ext uri="{BB962C8B-B14F-4D97-AF65-F5344CB8AC3E}">
        <p14:creationId xmlns:p14="http://schemas.microsoft.com/office/powerpoint/2010/main" val="1968738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F277E-4CBC-4F88-9382-8076B6007873}"/>
              </a:ext>
            </a:extLst>
          </p:cNvPr>
          <p:cNvSpPr>
            <a:spLocks noGrp="1"/>
          </p:cNvSpPr>
          <p:nvPr>
            <p:ph type="title"/>
          </p:nvPr>
        </p:nvSpPr>
        <p:spPr/>
        <p:txBody>
          <a:bodyPr/>
          <a:lstStyle/>
          <a:p>
            <a:r>
              <a:rPr lang="en-US" sz="4150" dirty="0"/>
              <a:t>Conversion Strategy</a:t>
            </a:r>
            <a:endParaRPr lang="en-US" dirty="0"/>
          </a:p>
        </p:txBody>
      </p:sp>
      <p:sp>
        <p:nvSpPr>
          <p:cNvPr id="3" name="Content Placeholder 2">
            <a:extLst>
              <a:ext uri="{FF2B5EF4-FFF2-40B4-BE49-F238E27FC236}">
                <a16:creationId xmlns:a16="http://schemas.microsoft.com/office/drawing/2014/main" id="{EB623441-478E-44F0-88A7-E0491E81784C}"/>
              </a:ext>
            </a:extLst>
          </p:cNvPr>
          <p:cNvSpPr>
            <a:spLocks noGrp="1"/>
          </p:cNvSpPr>
          <p:nvPr>
            <p:ph idx="1"/>
          </p:nvPr>
        </p:nvSpPr>
        <p:spPr/>
        <p:txBody>
          <a:bodyPr vert="horz" lIns="91440" tIns="45720" rIns="91440" bIns="45720" rtlCol="0" anchor="t">
            <a:normAutofit/>
          </a:bodyPr>
          <a:lstStyle/>
          <a:p>
            <a:pPr marL="0" indent="0">
              <a:buNone/>
            </a:pPr>
            <a:r>
              <a:rPr lang="en-US" sz="1950" dirty="0"/>
              <a:t>Parallel Conversion</a:t>
            </a:r>
          </a:p>
          <a:p>
            <a:pPr marL="742195" lvl="1" indent="-342265"/>
            <a:r>
              <a:rPr lang="en-US" sz="1750" dirty="0"/>
              <a:t>Utilize the current system as a backup in case of any unforeseen problems.</a:t>
            </a:r>
          </a:p>
          <a:p>
            <a:pPr marL="399930" lvl="1" indent="0">
              <a:buNone/>
            </a:pPr>
            <a:endParaRPr lang="en-US" sz="1750" dirty="0"/>
          </a:p>
          <a:p>
            <a:pPr marL="0" indent="0">
              <a:buClr>
                <a:srgbClr val="8AD0D6"/>
              </a:buClr>
              <a:buNone/>
            </a:pPr>
            <a:r>
              <a:rPr lang="en-US" sz="1950" dirty="0"/>
              <a:t>Simultaneous Conversion</a:t>
            </a:r>
          </a:p>
          <a:p>
            <a:pPr marL="742195" lvl="1" indent="-342265">
              <a:buClr>
                <a:srgbClr val="8AD0D6"/>
              </a:buClr>
            </a:pPr>
            <a:r>
              <a:rPr lang="en-US" sz="1750" dirty="0"/>
              <a:t>The system was made ready to all users at the same time.</a:t>
            </a:r>
          </a:p>
          <a:p>
            <a:pPr marL="399930" lvl="1" indent="0">
              <a:buClr>
                <a:srgbClr val="8AD0D6"/>
              </a:buClr>
              <a:buNone/>
            </a:pPr>
            <a:endParaRPr lang="en-US" sz="1750" dirty="0"/>
          </a:p>
          <a:p>
            <a:pPr marL="0" indent="0">
              <a:buClr>
                <a:srgbClr val="8AD0D6"/>
              </a:buClr>
              <a:buNone/>
            </a:pPr>
            <a:r>
              <a:rPr lang="en-US" sz="1950" dirty="0"/>
              <a:t>Whole System Conversion </a:t>
            </a:r>
          </a:p>
          <a:p>
            <a:pPr marL="742195" lvl="1" indent="-342265">
              <a:buClr>
                <a:srgbClr val="8AD0D6"/>
              </a:buClr>
            </a:pPr>
            <a:r>
              <a:rPr lang="en-US" sz="1750" dirty="0"/>
              <a:t>The whole system was be converted and installed at the same time.</a:t>
            </a:r>
          </a:p>
          <a:p>
            <a:pPr marL="0" indent="0">
              <a:buClr>
                <a:srgbClr val="8AD0D6"/>
              </a:buClr>
              <a:buNone/>
            </a:pPr>
            <a:endParaRPr lang="en-US" sz="1950" dirty="0"/>
          </a:p>
          <a:p>
            <a:pPr marL="342265" indent="-342265">
              <a:buClr>
                <a:srgbClr val="8AD0D6"/>
              </a:buClr>
            </a:pPr>
            <a:endParaRPr lang="en-US" sz="1950" dirty="0"/>
          </a:p>
        </p:txBody>
      </p:sp>
    </p:spTree>
    <p:extLst>
      <p:ext uri="{BB962C8B-B14F-4D97-AF65-F5344CB8AC3E}">
        <p14:creationId xmlns:p14="http://schemas.microsoft.com/office/powerpoint/2010/main" val="51661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067C7-7D2E-410E-9D01-2FD72CC9BE09}"/>
              </a:ext>
            </a:extLst>
          </p:cNvPr>
          <p:cNvSpPr>
            <a:spLocks noGrp="1"/>
          </p:cNvSpPr>
          <p:nvPr>
            <p:ph type="title"/>
          </p:nvPr>
        </p:nvSpPr>
        <p:spPr/>
        <p:txBody>
          <a:bodyPr/>
          <a:lstStyle/>
          <a:p>
            <a:r>
              <a:rPr lang="en-US" sz="4150" dirty="0"/>
              <a:t>Test Plan</a:t>
            </a:r>
            <a:endParaRPr lang="en-US" dirty="0"/>
          </a:p>
        </p:txBody>
      </p:sp>
      <p:sp>
        <p:nvSpPr>
          <p:cNvPr id="3" name="Content Placeholder 2">
            <a:extLst>
              <a:ext uri="{FF2B5EF4-FFF2-40B4-BE49-F238E27FC236}">
                <a16:creationId xmlns:a16="http://schemas.microsoft.com/office/drawing/2014/main" id="{C7B210B9-FD1A-4337-BEDE-75EBDFF4378F}"/>
              </a:ext>
            </a:extLst>
          </p:cNvPr>
          <p:cNvSpPr>
            <a:spLocks noGrp="1"/>
          </p:cNvSpPr>
          <p:nvPr>
            <p:ph idx="1"/>
          </p:nvPr>
        </p:nvSpPr>
        <p:spPr>
          <a:xfrm>
            <a:off x="1046920" y="1505962"/>
            <a:ext cx="8944211" cy="4630241"/>
          </a:xfrm>
        </p:spPr>
        <p:txBody>
          <a:bodyPr vert="horz" lIns="91440" tIns="45720" rIns="91440" bIns="45720" rtlCol="0" anchor="t">
            <a:normAutofit fontScale="92500" lnSpcReduction="20000"/>
          </a:bodyPr>
          <a:lstStyle/>
          <a:p>
            <a:pPr marL="0" indent="0">
              <a:buNone/>
            </a:pPr>
            <a:endParaRPr lang="en-US" sz="1800" dirty="0"/>
          </a:p>
          <a:p>
            <a:pPr marL="0" indent="0">
              <a:buNone/>
            </a:pPr>
            <a:r>
              <a:rPr lang="en-US" sz="2200" dirty="0"/>
              <a:t>Unit Testing:</a:t>
            </a:r>
          </a:p>
          <a:p>
            <a:r>
              <a:rPr lang="en-US" sz="1800" dirty="0"/>
              <a:t>Black Box Testing</a:t>
            </a:r>
          </a:p>
          <a:p>
            <a:pPr marL="0" indent="0">
              <a:buNone/>
            </a:pPr>
            <a:endParaRPr lang="en-US" sz="1800" dirty="0"/>
          </a:p>
          <a:p>
            <a:pPr marL="0" indent="0">
              <a:buNone/>
            </a:pPr>
            <a:r>
              <a:rPr lang="en-US" sz="2200" dirty="0"/>
              <a:t>Integration Testing:</a:t>
            </a:r>
          </a:p>
          <a:p>
            <a:r>
              <a:rPr lang="en-US" sz="1800" dirty="0"/>
              <a:t>Focus on Use-Case Testing, Interaction Testing</a:t>
            </a:r>
          </a:p>
          <a:p>
            <a:pPr marL="0" indent="0">
              <a:buNone/>
            </a:pPr>
            <a:endParaRPr lang="en-US" sz="1800" dirty="0"/>
          </a:p>
          <a:p>
            <a:pPr marL="0" indent="0">
              <a:buNone/>
            </a:pPr>
            <a:r>
              <a:rPr lang="en-US" sz="2200" dirty="0"/>
              <a:t>System Testing:</a:t>
            </a:r>
          </a:p>
          <a:p>
            <a:r>
              <a:rPr lang="en-US" sz="1800" dirty="0"/>
              <a:t>Focus on Requirements Testing, Usability Testing, Performance Testing, and Security Testing.</a:t>
            </a:r>
            <a:endParaRPr lang="en-US" sz="1950" dirty="0"/>
          </a:p>
          <a:p>
            <a:pPr marL="0" indent="0">
              <a:buNone/>
            </a:pPr>
            <a:endParaRPr lang="en-US" sz="1800" dirty="0"/>
          </a:p>
          <a:p>
            <a:pPr marL="0" indent="0">
              <a:buNone/>
            </a:pPr>
            <a:r>
              <a:rPr lang="en-US" sz="2200" dirty="0"/>
              <a:t>Acceptance Testing: </a:t>
            </a:r>
          </a:p>
          <a:p>
            <a:r>
              <a:rPr lang="en-US" sz="1800" dirty="0"/>
              <a:t>Beta Testing.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950" dirty="0"/>
          </a:p>
          <a:p>
            <a:pPr marL="0" indent="0">
              <a:buNone/>
            </a:pPr>
            <a:endParaRPr lang="en-US" sz="1950" dirty="0"/>
          </a:p>
          <a:p>
            <a:pPr marL="0" indent="0">
              <a:buNone/>
            </a:pPr>
            <a:endParaRPr lang="en-US" sz="1950" dirty="0"/>
          </a:p>
        </p:txBody>
      </p:sp>
    </p:spTree>
    <p:extLst>
      <p:ext uri="{BB962C8B-B14F-4D97-AF65-F5344CB8AC3E}">
        <p14:creationId xmlns:p14="http://schemas.microsoft.com/office/powerpoint/2010/main" val="26007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3E9A-26DD-4172-8C30-DBDD0D8F126B}"/>
              </a:ext>
            </a:extLst>
          </p:cNvPr>
          <p:cNvSpPr>
            <a:spLocks noGrp="1"/>
          </p:cNvSpPr>
          <p:nvPr>
            <p:ph type="title"/>
          </p:nvPr>
        </p:nvSpPr>
        <p:spPr/>
        <p:txBody>
          <a:bodyPr/>
          <a:lstStyle/>
          <a:p>
            <a:r>
              <a:rPr lang="en-US" sz="4150"/>
              <a:t>Post-implementation </a:t>
            </a:r>
            <a:r>
              <a:rPr lang="en-US" sz="4150" dirty="0"/>
              <a:t>Activities </a:t>
            </a:r>
            <a:endParaRPr lang="en-US"/>
          </a:p>
        </p:txBody>
      </p:sp>
      <p:sp>
        <p:nvSpPr>
          <p:cNvPr id="3" name="Content Placeholder 2">
            <a:extLst>
              <a:ext uri="{FF2B5EF4-FFF2-40B4-BE49-F238E27FC236}">
                <a16:creationId xmlns:a16="http://schemas.microsoft.com/office/drawing/2014/main" id="{59FC6A2B-145B-4B4B-881F-0E7D7EF969E2}"/>
              </a:ext>
            </a:extLst>
          </p:cNvPr>
          <p:cNvSpPr>
            <a:spLocks noGrp="1"/>
          </p:cNvSpPr>
          <p:nvPr>
            <p:ph idx="1"/>
          </p:nvPr>
        </p:nvSpPr>
        <p:spPr/>
        <p:txBody>
          <a:bodyPr vert="horz" lIns="91440" tIns="45720" rIns="91440" bIns="45720" rtlCol="0" anchor="t">
            <a:normAutofit/>
          </a:bodyPr>
          <a:lstStyle/>
          <a:p>
            <a:pPr marL="0" indent="0">
              <a:buNone/>
            </a:pPr>
            <a:r>
              <a:rPr lang="en-US" sz="1950" dirty="0"/>
              <a:t>System Support: </a:t>
            </a:r>
          </a:p>
          <a:p>
            <a:pPr>
              <a:buClr>
                <a:srgbClr val="8AD0D6"/>
              </a:buClr>
            </a:pPr>
            <a:r>
              <a:rPr lang="en-US" sz="1800" dirty="0"/>
              <a:t>Transition to the operating group</a:t>
            </a:r>
          </a:p>
          <a:p>
            <a:r>
              <a:rPr lang="en-US" sz="1800" dirty="0"/>
              <a:t>Online Support with FAQs.</a:t>
            </a:r>
          </a:p>
          <a:p>
            <a:r>
              <a:rPr lang="en-US" sz="1800" dirty="0"/>
              <a:t>Help Desk: Level 1 support &amp; Level 2 support. </a:t>
            </a:r>
          </a:p>
          <a:p>
            <a:pPr marL="0" indent="0">
              <a:buNone/>
            </a:pPr>
            <a:endParaRPr lang="en-US" sz="1950" dirty="0"/>
          </a:p>
          <a:p>
            <a:pPr marL="0" indent="0">
              <a:buNone/>
            </a:pPr>
            <a:endParaRPr lang="en-US" sz="1950" dirty="0"/>
          </a:p>
        </p:txBody>
      </p:sp>
    </p:spTree>
    <p:extLst>
      <p:ext uri="{BB962C8B-B14F-4D97-AF65-F5344CB8AC3E}">
        <p14:creationId xmlns:p14="http://schemas.microsoft.com/office/powerpoint/2010/main" val="2521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E6EA-CB1B-45D9-B998-7C06B2241E6C}"/>
              </a:ext>
            </a:extLst>
          </p:cNvPr>
          <p:cNvSpPr>
            <a:spLocks noGrp="1"/>
          </p:cNvSpPr>
          <p:nvPr>
            <p:ph type="title"/>
          </p:nvPr>
        </p:nvSpPr>
        <p:spPr/>
        <p:txBody>
          <a:bodyPr/>
          <a:lstStyle/>
          <a:p>
            <a:r>
              <a:rPr lang="en-US" dirty="0"/>
              <a:t>Phase 1</a:t>
            </a:r>
          </a:p>
        </p:txBody>
      </p:sp>
      <p:sp>
        <p:nvSpPr>
          <p:cNvPr id="3" name="Content Placeholder 2">
            <a:extLst>
              <a:ext uri="{FF2B5EF4-FFF2-40B4-BE49-F238E27FC236}">
                <a16:creationId xmlns:a16="http://schemas.microsoft.com/office/drawing/2014/main" id="{E7C1CA6A-59B4-4054-9B25-9F20FFC08A50}"/>
              </a:ext>
            </a:extLst>
          </p:cNvPr>
          <p:cNvSpPr>
            <a:spLocks noGrp="1"/>
          </p:cNvSpPr>
          <p:nvPr>
            <p:ph idx="1"/>
          </p:nvPr>
        </p:nvSpPr>
        <p:spPr>
          <a:xfrm>
            <a:off x="227013" y="1219201"/>
            <a:ext cx="9820224" cy="5029200"/>
          </a:xfrm>
        </p:spPr>
        <p:txBody>
          <a:bodyPr vert="horz" lIns="91440" tIns="45720" rIns="91440" bIns="45720" rtlCol="0" anchor="t">
            <a:noAutofit/>
          </a:bodyPr>
          <a:lstStyle/>
          <a:p>
            <a:pPr marL="0" indent="0">
              <a:buNone/>
            </a:pPr>
            <a:r>
              <a:rPr lang="en-US" sz="1300" b="1" u="sng" dirty="0">
                <a:latin typeface="Helvetica" panose="020B0604020202020204" pitchFamily="34" charset="0"/>
                <a:cs typeface="Helvetica" panose="020B0604020202020204" pitchFamily="34" charset="0"/>
              </a:rPr>
              <a:t>System Request – Student Record System Project</a:t>
            </a:r>
          </a:p>
          <a:p>
            <a:pPr>
              <a:buClr>
                <a:srgbClr val="595959"/>
              </a:buClr>
            </a:pPr>
            <a:r>
              <a:rPr lang="en-US" sz="1300" b="1" dirty="0">
                <a:latin typeface="Helvetica" panose="020B0604020202020204" pitchFamily="34" charset="0"/>
                <a:cs typeface="Helvetica" panose="020B0604020202020204" pitchFamily="34" charset="0"/>
              </a:rPr>
              <a:t>Project sponsor: </a:t>
            </a:r>
            <a:r>
              <a:rPr lang="en-US" sz="1300" dirty="0">
                <a:latin typeface="Helvetica" panose="020B0604020202020204" pitchFamily="34" charset="0"/>
                <a:cs typeface="Helvetica" panose="020B0604020202020204" pitchFamily="34" charset="0"/>
              </a:rPr>
              <a:t>School of Prosperity    </a:t>
            </a:r>
            <a:endParaRPr lang="en-US" sz="1300" dirty="0">
              <a:solidFill>
                <a:schemeClr val="tx1"/>
              </a:solidFill>
              <a:latin typeface="Helvetica" panose="020B0604020202020204" pitchFamily="34" charset="0"/>
              <a:cs typeface="Helvetica" panose="020B0604020202020204" pitchFamily="34" charset="0"/>
            </a:endParaRPr>
          </a:p>
          <a:p>
            <a:pPr>
              <a:buClr>
                <a:srgbClr val="595959"/>
              </a:buClr>
            </a:pPr>
            <a:r>
              <a:rPr lang="en-US" sz="1300" b="1" dirty="0">
                <a:latin typeface="Helvetica" panose="020B0604020202020204" pitchFamily="34" charset="0"/>
                <a:cs typeface="Helvetica" panose="020B0604020202020204" pitchFamily="34" charset="0"/>
              </a:rPr>
              <a:t>Business Need: </a:t>
            </a:r>
            <a:r>
              <a:rPr lang="en-US" sz="1300" dirty="0">
                <a:latin typeface="Helvetica" panose="020B0604020202020204" pitchFamily="34" charset="0"/>
                <a:cs typeface="Helvetica" panose="020B0604020202020204" pitchFamily="34" charset="0"/>
              </a:rPr>
              <a:t>Initiated to establish an online system for class registration and student academic records                                    </a:t>
            </a:r>
            <a:endParaRPr lang="en-US" sz="1300" dirty="0">
              <a:solidFill>
                <a:schemeClr val="tx1"/>
              </a:solidFill>
              <a:latin typeface="Helvetica" panose="020B0604020202020204" pitchFamily="34" charset="0"/>
              <a:cs typeface="Helvetica" panose="020B0604020202020204" pitchFamily="34" charset="0"/>
            </a:endParaRPr>
          </a:p>
          <a:p>
            <a:pPr>
              <a:buClr>
                <a:srgbClr val="595959"/>
              </a:buClr>
            </a:pPr>
            <a:r>
              <a:rPr lang="en-US" sz="1300" b="1" dirty="0">
                <a:latin typeface="Helvetica" panose="020B0604020202020204" pitchFamily="34" charset="0"/>
                <a:cs typeface="Helvetica" panose="020B0604020202020204" pitchFamily="34" charset="0"/>
              </a:rPr>
              <a:t>Business Requirements:</a:t>
            </a:r>
            <a:endParaRPr lang="en-US" sz="1300" dirty="0">
              <a:solidFill>
                <a:schemeClr val="tx1"/>
              </a:solidFill>
              <a:latin typeface="Helvetica" panose="020B0604020202020204" pitchFamily="34" charset="0"/>
              <a:cs typeface="Helvetica" panose="020B0604020202020204" pitchFamily="34" charset="0"/>
            </a:endParaRPr>
          </a:p>
          <a:p>
            <a:pPr>
              <a:buClr>
                <a:srgbClr val="595959"/>
              </a:buClr>
            </a:pPr>
            <a:r>
              <a:rPr lang="en-US" sz="1300" dirty="0">
                <a:latin typeface="Helvetica" panose="020B0604020202020204" pitchFamily="34" charset="0"/>
                <a:cs typeface="Helvetica" panose="020B0604020202020204" pitchFamily="34" charset="0"/>
              </a:rPr>
              <a:t>The functionality that the system should have is listed below:</a:t>
            </a:r>
            <a:endParaRPr lang="en-US" sz="1300" dirty="0">
              <a:solidFill>
                <a:schemeClr val="tx1"/>
              </a:solidFill>
              <a:latin typeface="Helvetica" panose="020B0604020202020204" pitchFamily="34" charset="0"/>
              <a:cs typeface="Helvetica" panose="020B0604020202020204" pitchFamily="34" charset="0"/>
            </a:endParaRPr>
          </a:p>
          <a:p>
            <a:pPr>
              <a:buClr>
                <a:srgbClr val="595959"/>
              </a:buClr>
            </a:pPr>
            <a:r>
              <a:rPr lang="en-US" sz="1300" dirty="0">
                <a:latin typeface="Helvetica" panose="020B0604020202020204" pitchFamily="34" charset="0"/>
                <a:cs typeface="Helvetica" panose="020B0604020202020204" pitchFamily="34" charset="0"/>
              </a:rPr>
              <a:t>Maintain records for the following:</a:t>
            </a:r>
            <a:endParaRPr lang="en-US" sz="1300" dirty="0">
              <a:solidFill>
                <a:schemeClr val="tx1"/>
              </a:solidFill>
              <a:latin typeface="Helvetica" panose="020B0604020202020204" pitchFamily="34" charset="0"/>
              <a:cs typeface="Helvetica" panose="020B0604020202020204" pitchFamily="34" charset="0"/>
            </a:endParaRPr>
          </a:p>
          <a:p>
            <a:pPr lvl="1">
              <a:buClr>
                <a:srgbClr val="595959"/>
              </a:buClr>
            </a:pPr>
            <a:r>
              <a:rPr lang="en-US" sz="1300" dirty="0">
                <a:latin typeface="Helvetica" panose="020B0604020202020204" pitchFamily="34" charset="0"/>
                <a:cs typeface="Helvetica" panose="020B0604020202020204" pitchFamily="34" charset="0"/>
              </a:rPr>
              <a:t>Students enrolled</a:t>
            </a:r>
            <a:endParaRPr lang="en-US" sz="1300" dirty="0">
              <a:solidFill>
                <a:schemeClr val="tx1"/>
              </a:solidFill>
              <a:latin typeface="Helvetica" panose="020B0604020202020204" pitchFamily="34" charset="0"/>
              <a:cs typeface="Helvetica" panose="020B0604020202020204" pitchFamily="34" charset="0"/>
            </a:endParaRPr>
          </a:p>
          <a:p>
            <a:pPr lvl="1">
              <a:buClr>
                <a:srgbClr val="595959"/>
              </a:buClr>
            </a:pPr>
            <a:r>
              <a:rPr lang="en-US" sz="1300" dirty="0">
                <a:latin typeface="Helvetica" panose="020B0604020202020204" pitchFamily="34" charset="0"/>
                <a:cs typeface="Helvetica" panose="020B0604020202020204" pitchFamily="34" charset="0"/>
              </a:rPr>
              <a:t>Courses offered</a:t>
            </a:r>
            <a:endParaRPr lang="en-US" sz="1300" dirty="0">
              <a:solidFill>
                <a:schemeClr val="tx1"/>
              </a:solidFill>
              <a:latin typeface="Helvetica" panose="020B0604020202020204" pitchFamily="34" charset="0"/>
              <a:cs typeface="Helvetica" panose="020B0604020202020204" pitchFamily="34" charset="0"/>
            </a:endParaRPr>
          </a:p>
          <a:p>
            <a:pPr lvl="1">
              <a:buClr>
                <a:srgbClr val="595959"/>
              </a:buClr>
            </a:pPr>
            <a:r>
              <a:rPr lang="en-US" sz="1300" dirty="0">
                <a:latin typeface="Helvetica" panose="020B0604020202020204" pitchFamily="34" charset="0"/>
                <a:cs typeface="Helvetica" panose="020B0604020202020204" pitchFamily="34" charset="0"/>
              </a:rPr>
              <a:t>Classes offered</a:t>
            </a:r>
            <a:endParaRPr lang="en-US" sz="1300" dirty="0">
              <a:solidFill>
                <a:schemeClr val="tx1"/>
              </a:solidFill>
              <a:latin typeface="Helvetica" panose="020B0604020202020204" pitchFamily="34" charset="0"/>
              <a:cs typeface="Helvetica" panose="020B0604020202020204" pitchFamily="34" charset="0"/>
            </a:endParaRPr>
          </a:p>
          <a:p>
            <a:pPr lvl="2">
              <a:buClr>
                <a:srgbClr val="595959"/>
              </a:buClr>
            </a:pPr>
            <a:r>
              <a:rPr lang="en-US" sz="1300" dirty="0">
                <a:latin typeface="Helvetica" panose="020B0604020202020204" pitchFamily="34" charset="0"/>
                <a:cs typeface="Helvetica" panose="020B0604020202020204" pitchFamily="34" charset="0"/>
              </a:rPr>
              <a:t>If the classes are online or face-to-face</a:t>
            </a:r>
            <a:endParaRPr lang="en-US" sz="1300" dirty="0">
              <a:solidFill>
                <a:schemeClr val="tx1"/>
              </a:solidFill>
              <a:latin typeface="Helvetica" panose="020B0604020202020204" pitchFamily="34" charset="0"/>
              <a:cs typeface="Helvetica" panose="020B0604020202020204" pitchFamily="34" charset="0"/>
            </a:endParaRPr>
          </a:p>
          <a:p>
            <a:pPr lvl="1">
              <a:buClr>
                <a:srgbClr val="595959"/>
              </a:buClr>
            </a:pPr>
            <a:r>
              <a:rPr lang="en-US" sz="1300" dirty="0">
                <a:latin typeface="Helvetica" panose="020B0604020202020204" pitchFamily="34" charset="0"/>
                <a:cs typeface="Helvetica" panose="020B0604020202020204" pitchFamily="34" charset="0"/>
              </a:rPr>
              <a:t>Students grades for the classes they have completed</a:t>
            </a:r>
            <a:endParaRPr lang="en-US" sz="1300" dirty="0">
              <a:solidFill>
                <a:schemeClr val="tx1"/>
              </a:solidFill>
              <a:latin typeface="Helvetica" panose="020B0604020202020204" pitchFamily="34" charset="0"/>
              <a:cs typeface="Helvetica" panose="020B0604020202020204" pitchFamily="34" charset="0"/>
            </a:endParaRPr>
          </a:p>
          <a:p>
            <a:pPr>
              <a:buClr>
                <a:srgbClr val="595959"/>
              </a:buClr>
            </a:pPr>
            <a:r>
              <a:rPr lang="en-US" sz="1300" dirty="0">
                <a:latin typeface="Helvetica" panose="020B0604020202020204" pitchFamily="34" charset="0"/>
                <a:cs typeface="Helvetica" panose="020B0604020202020204" pitchFamily="34" charset="0"/>
              </a:rPr>
              <a:t>Be internet accessible</a:t>
            </a:r>
            <a:endParaRPr lang="en-US" sz="1300" dirty="0">
              <a:solidFill>
                <a:schemeClr val="tx1"/>
              </a:solidFill>
              <a:latin typeface="Helvetica" panose="020B0604020202020204" pitchFamily="34" charset="0"/>
              <a:cs typeface="Helvetica" panose="020B0604020202020204" pitchFamily="34" charset="0"/>
            </a:endParaRPr>
          </a:p>
          <a:p>
            <a:pPr>
              <a:buClr>
                <a:srgbClr val="595959"/>
              </a:buClr>
            </a:pPr>
            <a:r>
              <a:rPr lang="en-US" sz="1300" dirty="0">
                <a:latin typeface="Helvetica" panose="020B0604020202020204" pitchFamily="34" charset="0"/>
                <a:cs typeface="Helvetica" panose="020B0604020202020204" pitchFamily="34" charset="0"/>
              </a:rPr>
              <a:t>Allows students to self-register for their own classes</a:t>
            </a:r>
            <a:endParaRPr lang="en-US" sz="1300" dirty="0">
              <a:solidFill>
                <a:schemeClr val="tx1"/>
              </a:solidFill>
              <a:latin typeface="Helvetica" panose="020B0604020202020204" pitchFamily="34" charset="0"/>
              <a:cs typeface="Helvetica" panose="020B0604020202020204" pitchFamily="34" charset="0"/>
            </a:endParaRPr>
          </a:p>
          <a:p>
            <a:pPr>
              <a:buClr>
                <a:srgbClr val="595959"/>
              </a:buClr>
            </a:pPr>
            <a:r>
              <a:rPr lang="en-US" sz="1300" dirty="0">
                <a:latin typeface="Helvetica" panose="020B0604020202020204" pitchFamily="34" charset="0"/>
                <a:cs typeface="Helvetica" panose="020B0604020202020204" pitchFamily="34" charset="0"/>
              </a:rPr>
              <a:t>Allow staff to work from any location that has an internet connection and a web browser.</a:t>
            </a:r>
            <a:endParaRPr lang="en-US" sz="1300" dirty="0">
              <a:solidFill>
                <a:schemeClr val="tx1"/>
              </a:solidFill>
              <a:latin typeface="Helvetica" panose="020B0604020202020204" pitchFamily="34" charset="0"/>
              <a:cs typeface="Helvetica" panose="020B0604020202020204" pitchFamily="34" charset="0"/>
            </a:endParaRPr>
          </a:p>
          <a:p>
            <a:pPr>
              <a:buClr>
                <a:srgbClr val="595959"/>
              </a:buClr>
            </a:pPr>
            <a:endParaRPr lang="en-US" sz="11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4210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D9B0-1518-41F4-9841-3FB0CE57E2E1}"/>
              </a:ext>
            </a:extLst>
          </p:cNvPr>
          <p:cNvSpPr>
            <a:spLocks noGrp="1"/>
          </p:cNvSpPr>
          <p:nvPr>
            <p:ph type="title"/>
          </p:nvPr>
        </p:nvSpPr>
        <p:spPr/>
        <p:txBody>
          <a:bodyPr/>
          <a:lstStyle/>
          <a:p>
            <a:r>
              <a:rPr lang="en-US" sz="4150" dirty="0"/>
              <a:t>Post-Implementation Activities</a:t>
            </a:r>
            <a:endParaRPr lang="en-US" dirty="0"/>
          </a:p>
        </p:txBody>
      </p:sp>
      <p:sp>
        <p:nvSpPr>
          <p:cNvPr id="3" name="Content Placeholder 2">
            <a:extLst>
              <a:ext uri="{FF2B5EF4-FFF2-40B4-BE49-F238E27FC236}">
                <a16:creationId xmlns:a16="http://schemas.microsoft.com/office/drawing/2014/main" id="{A380DF52-9608-48AD-B30E-1F9241CB3891}"/>
              </a:ext>
            </a:extLst>
          </p:cNvPr>
          <p:cNvSpPr>
            <a:spLocks noGrp="1"/>
          </p:cNvSpPr>
          <p:nvPr>
            <p:ph idx="1"/>
          </p:nvPr>
        </p:nvSpPr>
        <p:spPr/>
        <p:txBody>
          <a:bodyPr vert="horz" lIns="91440" tIns="45720" rIns="91440" bIns="45720" rtlCol="0" anchor="t">
            <a:normAutofit/>
          </a:bodyPr>
          <a:lstStyle/>
          <a:p>
            <a:pPr marL="0" indent="0">
              <a:buNone/>
            </a:pPr>
            <a:r>
              <a:rPr lang="en-US" sz="2400" dirty="0"/>
              <a:t>System Maintenance:</a:t>
            </a:r>
          </a:p>
          <a:p>
            <a:pPr marL="0" indent="0">
              <a:buNone/>
            </a:pPr>
            <a:endParaRPr lang="en-US" sz="2400" dirty="0"/>
          </a:p>
          <a:p>
            <a:pPr>
              <a:buClr>
                <a:srgbClr val="8AD0D6"/>
              </a:buClr>
            </a:pPr>
            <a:r>
              <a:rPr lang="en-US" sz="1950" dirty="0"/>
              <a:t>Monthly system maintenance Sunday morning @ 2:00 am.</a:t>
            </a:r>
          </a:p>
          <a:p>
            <a:r>
              <a:rPr lang="en-US" sz="1950" dirty="0"/>
              <a:t>Maintenance after each semester to check the system. </a:t>
            </a:r>
          </a:p>
          <a:p>
            <a:r>
              <a:rPr lang="en-US" sz="1950" dirty="0"/>
              <a:t>Change requests.</a:t>
            </a:r>
          </a:p>
          <a:p>
            <a:r>
              <a:rPr lang="en-US" sz="1950" dirty="0"/>
              <a:t>Project Assessment including Team and System Review.</a:t>
            </a:r>
          </a:p>
        </p:txBody>
      </p:sp>
    </p:spTree>
    <p:extLst>
      <p:ext uri="{BB962C8B-B14F-4D97-AF65-F5344CB8AC3E}">
        <p14:creationId xmlns:p14="http://schemas.microsoft.com/office/powerpoint/2010/main" val="155381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50" name="Picture 10">
            <a:extLst>
              <a:ext uri="{FF2B5EF4-FFF2-40B4-BE49-F238E27FC236}">
                <a16:creationId xmlns:a16="http://schemas.microsoft.com/office/drawing/2014/main" id="{DF19BAF3-7E20-4B9D-B544-BABAEEA1FA7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5960" cy="4188315"/>
          </a:xfrm>
          <a:prstGeom prst="rect">
            <a:avLst/>
          </a:prstGeom>
        </p:spPr>
      </p:pic>
      <p:pic>
        <p:nvPicPr>
          <p:cNvPr id="51" name="Picture 12">
            <a:extLst>
              <a:ext uri="{FF2B5EF4-FFF2-40B4-BE49-F238E27FC236}">
                <a16:creationId xmlns:a16="http://schemas.microsoft.com/office/drawing/2014/main" id="{950648F4-ABCD-4DF0-8641-76CFB235472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015" cy="2365453"/>
          </a:xfrm>
          <a:prstGeom prst="rect">
            <a:avLst/>
          </a:prstGeom>
        </p:spPr>
      </p:pic>
      <p:sp>
        <p:nvSpPr>
          <p:cNvPr id="52" name="Oval 14">
            <a:extLst>
              <a:ext uri="{FF2B5EF4-FFF2-40B4-BE49-F238E27FC236}">
                <a16:creationId xmlns:a16="http://schemas.microsoft.com/office/drawing/2014/main" id="{989BE678-777B-482A-A616-FEDC47B162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770" y="1676400"/>
            <a:ext cx="281866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3" name="Picture 16">
            <a:extLst>
              <a:ext uri="{FF2B5EF4-FFF2-40B4-BE49-F238E27FC236}">
                <a16:creationId xmlns:a16="http://schemas.microsoft.com/office/drawing/2014/main" id="{CF1EB4BD-9C7E-4AA3-9681-C7EB0DA6250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7328" y="0"/>
            <a:ext cx="1602970" cy="1141407"/>
          </a:xfrm>
          <a:prstGeom prst="rect">
            <a:avLst/>
          </a:prstGeom>
        </p:spPr>
      </p:pic>
      <p:pic>
        <p:nvPicPr>
          <p:cNvPr id="54" name="Picture 18">
            <a:extLst>
              <a:ext uri="{FF2B5EF4-FFF2-40B4-BE49-F238E27FC236}">
                <a16:creationId xmlns:a16="http://schemas.microsoft.com/office/drawing/2014/main" id="{94AAE3AA-3759-4D28-B0EF-575F25A5146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3636" y="6096000"/>
            <a:ext cx="993476" cy="762000"/>
          </a:xfrm>
          <a:prstGeom prst="rect">
            <a:avLst/>
          </a:prstGeom>
        </p:spPr>
      </p:pic>
      <p:sp>
        <p:nvSpPr>
          <p:cNvPr id="55" name="Rectangle 20">
            <a:extLst>
              <a:ext uri="{FF2B5EF4-FFF2-40B4-BE49-F238E27FC236}">
                <a16:creationId xmlns:a16="http://schemas.microsoft.com/office/drawing/2014/main" id="{D28BE0C3-2102-4820-B88B-A448B1840D1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Content Placeholder 5">
            <a:extLst>
              <a:ext uri="{FF2B5EF4-FFF2-40B4-BE49-F238E27FC236}">
                <a16:creationId xmlns:a16="http://schemas.microsoft.com/office/drawing/2014/main" id="{21B0B5D0-10D7-42A6-9012-7827E86111D4}"/>
              </a:ext>
            </a:extLst>
          </p:cNvPr>
          <p:cNvPicPr>
            <a:picLocks noGrp="1" noChangeAspect="1"/>
          </p:cNvPicPr>
          <p:nvPr>
            <p:ph idx="1"/>
          </p:nvPr>
        </p:nvPicPr>
        <p:blipFill>
          <a:blip r:embed="rId7"/>
          <a:stretch>
            <a:fillRect/>
          </a:stretch>
        </p:blipFill>
        <p:spPr>
          <a:xfrm>
            <a:off x="4618340" y="854312"/>
            <a:ext cx="6922953" cy="5149374"/>
          </a:xfrm>
          <a:prstGeom prst="rect">
            <a:avLst/>
          </a:prstGeom>
          <a:effectLst>
            <a:outerShdw blurRad="50800" dist="38100" dir="5400000" algn="t" rotWithShape="0">
              <a:prstClr val="black">
                <a:alpha val="43000"/>
              </a:prstClr>
            </a:outerShdw>
          </a:effectLst>
        </p:spPr>
      </p:pic>
      <p:sp>
        <p:nvSpPr>
          <p:cNvPr id="56" name="Rectangle 22">
            <a:extLst>
              <a:ext uri="{FF2B5EF4-FFF2-40B4-BE49-F238E27FC236}">
                <a16:creationId xmlns:a16="http://schemas.microsoft.com/office/drawing/2014/main" id="{A93A089E-0A16-452C-B341-0F769780D26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728"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D3D144-C5CC-4309-A657-7CF60E0A66C2}"/>
              </a:ext>
            </a:extLst>
          </p:cNvPr>
          <p:cNvSpPr>
            <a:spLocks noGrp="1"/>
          </p:cNvSpPr>
          <p:nvPr>
            <p:ph type="title"/>
          </p:nvPr>
        </p:nvSpPr>
        <p:spPr>
          <a:xfrm>
            <a:off x="648761" y="629266"/>
            <a:ext cx="3322046" cy="1641987"/>
          </a:xfrm>
        </p:spPr>
        <p:txBody>
          <a:bodyPr vert="horz" lIns="91440" tIns="45720" rIns="91440" bIns="45720" rtlCol="0" anchor="t">
            <a:normAutofit/>
          </a:bodyPr>
          <a:lstStyle/>
          <a:p>
            <a:pPr defTabSz="457200"/>
            <a:r>
              <a:rPr lang="en-US" sz="4200"/>
              <a:t>Website </a:t>
            </a:r>
          </a:p>
        </p:txBody>
      </p:sp>
    </p:spTree>
    <p:extLst>
      <p:ext uri="{BB962C8B-B14F-4D97-AF65-F5344CB8AC3E}">
        <p14:creationId xmlns:p14="http://schemas.microsoft.com/office/powerpoint/2010/main" val="219584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50" name="Picture 10">
            <a:extLst>
              <a:ext uri="{FF2B5EF4-FFF2-40B4-BE49-F238E27FC236}">
                <a16:creationId xmlns:a16="http://schemas.microsoft.com/office/drawing/2014/main" id="{DF19BAF3-7E20-4B9D-B544-BABAEEA1FA7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5960" cy="4188315"/>
          </a:xfrm>
          <a:prstGeom prst="rect">
            <a:avLst/>
          </a:prstGeom>
        </p:spPr>
      </p:pic>
      <p:pic>
        <p:nvPicPr>
          <p:cNvPr id="51" name="Picture 12">
            <a:extLst>
              <a:ext uri="{FF2B5EF4-FFF2-40B4-BE49-F238E27FC236}">
                <a16:creationId xmlns:a16="http://schemas.microsoft.com/office/drawing/2014/main" id="{950648F4-ABCD-4DF0-8641-76CFB235472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015" cy="2365453"/>
          </a:xfrm>
          <a:prstGeom prst="rect">
            <a:avLst/>
          </a:prstGeom>
        </p:spPr>
      </p:pic>
      <p:sp>
        <p:nvSpPr>
          <p:cNvPr id="52" name="Oval 14">
            <a:extLst>
              <a:ext uri="{FF2B5EF4-FFF2-40B4-BE49-F238E27FC236}">
                <a16:creationId xmlns:a16="http://schemas.microsoft.com/office/drawing/2014/main" id="{989BE678-777B-482A-A616-FEDC47B162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770" y="1676400"/>
            <a:ext cx="281866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3" name="Picture 16">
            <a:extLst>
              <a:ext uri="{FF2B5EF4-FFF2-40B4-BE49-F238E27FC236}">
                <a16:creationId xmlns:a16="http://schemas.microsoft.com/office/drawing/2014/main" id="{CF1EB4BD-9C7E-4AA3-9681-C7EB0DA6250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7328" y="0"/>
            <a:ext cx="1602970" cy="1141407"/>
          </a:xfrm>
          <a:prstGeom prst="rect">
            <a:avLst/>
          </a:prstGeom>
        </p:spPr>
      </p:pic>
      <p:pic>
        <p:nvPicPr>
          <p:cNvPr id="54" name="Picture 18">
            <a:extLst>
              <a:ext uri="{FF2B5EF4-FFF2-40B4-BE49-F238E27FC236}">
                <a16:creationId xmlns:a16="http://schemas.microsoft.com/office/drawing/2014/main" id="{94AAE3AA-3759-4D28-B0EF-575F25A5146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3636" y="6096000"/>
            <a:ext cx="993476" cy="762000"/>
          </a:xfrm>
          <a:prstGeom prst="rect">
            <a:avLst/>
          </a:prstGeom>
        </p:spPr>
      </p:pic>
      <p:sp>
        <p:nvSpPr>
          <p:cNvPr id="55" name="Rectangle 20">
            <a:extLst>
              <a:ext uri="{FF2B5EF4-FFF2-40B4-BE49-F238E27FC236}">
                <a16:creationId xmlns:a16="http://schemas.microsoft.com/office/drawing/2014/main" id="{D28BE0C3-2102-4820-B88B-A448B1840D1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5093"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Content Placeholder 5" descr="A sign on the side of a building&#10;&#10;Description generated with very high confidence">
            <a:extLst>
              <a:ext uri="{FF2B5EF4-FFF2-40B4-BE49-F238E27FC236}">
                <a16:creationId xmlns:a16="http://schemas.microsoft.com/office/drawing/2014/main" id="{21B0B5D0-10D7-42A6-9012-7827E86111D4}"/>
              </a:ext>
            </a:extLst>
          </p:cNvPr>
          <p:cNvPicPr>
            <a:picLocks noGrp="1" noChangeAspect="1"/>
          </p:cNvPicPr>
          <p:nvPr>
            <p:ph idx="1"/>
          </p:nvPr>
        </p:nvPicPr>
        <p:blipFill rotWithShape="1">
          <a:blip r:embed="rId7"/>
          <a:srcRect l="1446" r="21820" b="-1"/>
          <a:stretch/>
        </p:blipFill>
        <p:spPr>
          <a:xfrm>
            <a:off x="4618340" y="609601"/>
            <a:ext cx="6922953" cy="5638797"/>
          </a:xfrm>
          <a:prstGeom prst="rect">
            <a:avLst/>
          </a:prstGeom>
          <a:effectLst>
            <a:outerShdw blurRad="50800" dist="38100" dir="5400000" algn="t" rotWithShape="0">
              <a:prstClr val="black">
                <a:alpha val="43000"/>
              </a:prstClr>
            </a:outerShdw>
          </a:effectLst>
        </p:spPr>
      </p:pic>
      <p:sp>
        <p:nvSpPr>
          <p:cNvPr id="56" name="Rectangle 22">
            <a:extLst>
              <a:ext uri="{FF2B5EF4-FFF2-40B4-BE49-F238E27FC236}">
                <a16:creationId xmlns:a16="http://schemas.microsoft.com/office/drawing/2014/main" id="{A93A089E-0A16-452C-B341-0F769780D26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728" y="0"/>
            <a:ext cx="68562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D3D144-C5CC-4309-A657-7CF60E0A66C2}"/>
              </a:ext>
            </a:extLst>
          </p:cNvPr>
          <p:cNvSpPr>
            <a:spLocks noGrp="1"/>
          </p:cNvSpPr>
          <p:nvPr>
            <p:ph type="title"/>
          </p:nvPr>
        </p:nvSpPr>
        <p:spPr>
          <a:xfrm>
            <a:off x="648761" y="629266"/>
            <a:ext cx="3322046" cy="1641987"/>
          </a:xfrm>
        </p:spPr>
        <p:txBody>
          <a:bodyPr vert="horz" lIns="91440" tIns="45720" rIns="91440" bIns="45720" rtlCol="0" anchor="t">
            <a:normAutofit/>
          </a:bodyPr>
          <a:lstStyle/>
          <a:p>
            <a:pPr defTabSz="457200"/>
            <a:r>
              <a:rPr lang="en-US" sz="4200"/>
              <a:t>Website </a:t>
            </a:r>
          </a:p>
        </p:txBody>
      </p:sp>
    </p:spTree>
    <p:extLst>
      <p:ext uri="{BB962C8B-B14F-4D97-AF65-F5344CB8AC3E}">
        <p14:creationId xmlns:p14="http://schemas.microsoft.com/office/powerpoint/2010/main" val="25496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E5030-4DD0-476D-A343-F0D301DABA97}"/>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16B02DC5-7165-4D39-A977-0FB2159C38D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4750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E6EA-CB1B-45D9-B998-7C06B2241E6C}"/>
              </a:ext>
            </a:extLst>
          </p:cNvPr>
          <p:cNvSpPr>
            <a:spLocks noGrp="1"/>
          </p:cNvSpPr>
          <p:nvPr>
            <p:ph type="title"/>
          </p:nvPr>
        </p:nvSpPr>
        <p:spPr/>
        <p:txBody>
          <a:bodyPr/>
          <a:lstStyle/>
          <a:p>
            <a:r>
              <a:rPr lang="en-US" dirty="0"/>
              <a:t>Phase 1</a:t>
            </a:r>
          </a:p>
        </p:txBody>
      </p:sp>
      <p:sp>
        <p:nvSpPr>
          <p:cNvPr id="3" name="Content Placeholder 2">
            <a:extLst>
              <a:ext uri="{FF2B5EF4-FFF2-40B4-BE49-F238E27FC236}">
                <a16:creationId xmlns:a16="http://schemas.microsoft.com/office/drawing/2014/main" id="{E7C1CA6A-59B4-4054-9B25-9F20FFC08A50}"/>
              </a:ext>
            </a:extLst>
          </p:cNvPr>
          <p:cNvSpPr>
            <a:spLocks noGrp="1"/>
          </p:cNvSpPr>
          <p:nvPr>
            <p:ph idx="1"/>
          </p:nvPr>
        </p:nvSpPr>
        <p:spPr>
          <a:xfrm>
            <a:off x="436968" y="1295400"/>
            <a:ext cx="9820224" cy="5410200"/>
          </a:xfrm>
        </p:spPr>
        <p:txBody>
          <a:bodyPr vert="horz" lIns="91440" tIns="45720" rIns="91440" bIns="45720" rtlCol="0" anchor="t">
            <a:noAutofit/>
          </a:bodyPr>
          <a:lstStyle/>
          <a:p>
            <a:pPr marL="0" indent="0">
              <a:buNone/>
            </a:pPr>
            <a:r>
              <a:rPr lang="en-US" sz="1200" b="1" dirty="0">
                <a:latin typeface="Helvetica" panose="020B0604020202020204" pitchFamily="34" charset="0"/>
                <a:cs typeface="Helvetica" panose="020B0604020202020204" pitchFamily="34" charset="0"/>
              </a:rPr>
              <a:t>Business Value:</a:t>
            </a:r>
            <a:endParaRPr lang="en-US" sz="1200" dirty="0">
              <a:latin typeface="Helvetica" panose="020B0604020202020204" pitchFamily="34" charset="0"/>
              <a:cs typeface="Helvetica" panose="020B0604020202020204" pitchFamily="34" charset="0"/>
            </a:endParaRPr>
          </a:p>
          <a:p>
            <a:r>
              <a:rPr lang="en-US" sz="1200" dirty="0">
                <a:latin typeface="Helvetica" panose="020B0604020202020204" pitchFamily="34" charset="0"/>
                <a:cs typeface="Helvetica" panose="020B0604020202020204" pitchFamily="34" charset="0"/>
              </a:rPr>
              <a:t>Our expectations for this record system is that it will improve class registration process for students due to allowing students to register for classes themselves online instead of filling out a paper form. The previous system will be replaced, which will eliminate many problems that it had, such as the longer processing times, clerical errors, and the staff experiencing work overload at the beginning of each semester. The switch to a digital system will relieve the congestion that was experienced by the staff, allowing them to perform their regularly assigned duties without the worry of student registration on top.</a:t>
            </a:r>
          </a:p>
          <a:p>
            <a:pPr marL="0" indent="0">
              <a:buNone/>
            </a:pPr>
            <a:r>
              <a:rPr lang="en-US" sz="1200" b="1" dirty="0">
                <a:latin typeface="Helvetica" panose="020B0604020202020204" pitchFamily="34" charset="0"/>
                <a:cs typeface="Helvetica" panose="020B0604020202020204" pitchFamily="34" charset="0"/>
              </a:rPr>
              <a:t>Conservative estimates of tangible value to the company includes:</a:t>
            </a:r>
            <a:endParaRPr lang="en-US" sz="1200" dirty="0">
              <a:latin typeface="Helvetica" panose="020B0604020202020204" pitchFamily="34" charset="0"/>
              <a:cs typeface="Helvetica" panose="020B0604020202020204" pitchFamily="34" charset="0"/>
            </a:endParaRPr>
          </a:p>
          <a:p>
            <a:pPr lvl="1"/>
            <a:r>
              <a:rPr lang="en-US" sz="1000" dirty="0">
                <a:latin typeface="Helvetica" panose="020B0604020202020204" pitchFamily="34" charset="0"/>
                <a:cs typeface="Helvetica" panose="020B0604020202020204" pitchFamily="34" charset="0"/>
              </a:rPr>
              <a:t>Saving time and money from the administration staff</a:t>
            </a:r>
          </a:p>
          <a:p>
            <a:pPr lvl="1"/>
            <a:r>
              <a:rPr lang="en-US" sz="1000" dirty="0">
                <a:latin typeface="Helvetica" panose="020B0604020202020204" pitchFamily="34" charset="0"/>
                <a:cs typeface="Helvetica" panose="020B0604020202020204" pitchFamily="34" charset="0"/>
              </a:rPr>
              <a:t>Saving time for students enrolling in courses</a:t>
            </a:r>
          </a:p>
          <a:p>
            <a:pPr lvl="1"/>
            <a:r>
              <a:rPr lang="en-US" sz="1000" dirty="0">
                <a:latin typeface="Helvetica" panose="020B0604020202020204" pitchFamily="34" charset="0"/>
                <a:cs typeface="Helvetica" panose="020B0604020202020204" pitchFamily="34" charset="0"/>
              </a:rPr>
              <a:t>Staff development and training increases productivity and skills. </a:t>
            </a:r>
          </a:p>
          <a:p>
            <a:pPr lvl="1"/>
            <a:r>
              <a:rPr lang="en-US" sz="1000" dirty="0">
                <a:latin typeface="Helvetica" panose="020B0604020202020204" pitchFamily="34" charset="0"/>
                <a:cs typeface="Helvetica" panose="020B0604020202020204" pitchFamily="34" charset="0"/>
              </a:rPr>
              <a:t>$200,000 per semester saved in overtime salary since staff will not have to stay after hours to finish enrollment</a:t>
            </a:r>
          </a:p>
          <a:p>
            <a:pPr lvl="1"/>
            <a:r>
              <a:rPr lang="en-US" sz="1000" dirty="0">
                <a:latin typeface="Helvetica" panose="020B0604020202020204" pitchFamily="34" charset="0"/>
                <a:cs typeface="Helvetica" panose="020B0604020202020204" pitchFamily="34" charset="0"/>
              </a:rPr>
              <a:t>$1,000 per semester in paper</a:t>
            </a:r>
          </a:p>
          <a:p>
            <a:pPr lvl="1"/>
            <a:r>
              <a:rPr lang="en-US" sz="1000" dirty="0">
                <a:latin typeface="Helvetica" panose="020B0604020202020204" pitchFamily="34" charset="0"/>
                <a:cs typeface="Helvetica" panose="020B0604020202020204" pitchFamily="34" charset="0"/>
              </a:rPr>
              <a:t>$5,000 per semester in printer ink, toner, and maintenance </a:t>
            </a:r>
          </a:p>
          <a:p>
            <a:pPr lvl="1"/>
            <a:r>
              <a:rPr lang="en-US" sz="1000" dirty="0">
                <a:latin typeface="Helvetica" panose="020B0604020202020204" pitchFamily="34" charset="0"/>
                <a:cs typeface="Helvetica" panose="020B0604020202020204" pitchFamily="34" charset="0"/>
              </a:rPr>
              <a:t>$1,000 per semester from being able to close the enrollment office early, saving costs on electricity and A/C</a:t>
            </a:r>
          </a:p>
          <a:p>
            <a:pPr marL="0" indent="0">
              <a:buNone/>
            </a:pPr>
            <a:r>
              <a:rPr lang="en-US" sz="1200" b="1" dirty="0">
                <a:latin typeface="Helvetica" panose="020B0604020202020204" pitchFamily="34" charset="0"/>
                <a:cs typeface="Helvetica" panose="020B0604020202020204" pitchFamily="34" charset="0"/>
              </a:rPr>
              <a:t>Special Issues or Constraints:</a:t>
            </a:r>
            <a:endParaRPr lang="en-US" sz="1200" dirty="0">
              <a:latin typeface="Helvetica" panose="020B0604020202020204" pitchFamily="34" charset="0"/>
              <a:cs typeface="Helvetica" panose="020B0604020202020204" pitchFamily="34" charset="0"/>
            </a:endParaRPr>
          </a:p>
          <a:p>
            <a:pPr lvl="1"/>
            <a:r>
              <a:rPr lang="en-US" sz="1000" dirty="0">
                <a:latin typeface="Helvetica" panose="020B0604020202020204" pitchFamily="34" charset="0"/>
                <a:cs typeface="Helvetica" panose="020B0604020202020204" pitchFamily="34" charset="0"/>
              </a:rPr>
              <a:t>System shutdown from increased traffic.</a:t>
            </a:r>
          </a:p>
          <a:p>
            <a:pPr lvl="1"/>
            <a:r>
              <a:rPr lang="en-US" sz="1000" dirty="0">
                <a:latin typeface="Helvetica" panose="020B0604020202020204" pitchFamily="34" charset="0"/>
                <a:cs typeface="Helvetica" panose="020B0604020202020204" pitchFamily="34" charset="0"/>
              </a:rPr>
              <a:t>Completion of system is time sensitive. </a:t>
            </a:r>
          </a:p>
          <a:p>
            <a:pPr lvl="1"/>
            <a:r>
              <a:rPr lang="en-US" sz="1000" dirty="0">
                <a:latin typeface="Helvetica" panose="020B0604020202020204" pitchFamily="34" charset="0"/>
                <a:cs typeface="Helvetica" panose="020B0604020202020204" pitchFamily="34" charset="0"/>
              </a:rPr>
              <a:t>Hire staff to maintain the productivity of the system. </a:t>
            </a:r>
          </a:p>
          <a:p>
            <a:pPr lvl="1"/>
            <a:r>
              <a:rPr lang="en-US" sz="1000" dirty="0">
                <a:latin typeface="Helvetica" panose="020B0604020202020204" pitchFamily="34" charset="0"/>
                <a:cs typeface="Helvetica" panose="020B0604020202020204" pitchFamily="34" charset="0"/>
              </a:rPr>
              <a:t>Administrative access </a:t>
            </a:r>
          </a:p>
          <a:p>
            <a:pPr lvl="1"/>
            <a:r>
              <a:rPr lang="en-US" sz="1000" dirty="0">
                <a:latin typeface="Helvetica" panose="020B0604020202020204" pitchFamily="34" charset="0"/>
                <a:cs typeface="Helvetica" panose="020B0604020202020204" pitchFamily="34" charset="0"/>
              </a:rPr>
              <a:t>Real-time updates offered from the system.</a:t>
            </a:r>
          </a:p>
          <a:p>
            <a:endParaRPr lang="en-US" sz="11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3068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8A0E9-C36E-402E-9C96-EB339A98CD2B}"/>
              </a:ext>
            </a:extLst>
          </p:cNvPr>
          <p:cNvSpPr>
            <a:spLocks noGrp="1"/>
          </p:cNvSpPr>
          <p:nvPr>
            <p:ph type="title"/>
          </p:nvPr>
        </p:nvSpPr>
        <p:spPr>
          <a:xfrm>
            <a:off x="645943" y="452718"/>
            <a:ext cx="9402274" cy="1400530"/>
          </a:xfrm>
        </p:spPr>
        <p:txBody>
          <a:bodyPr/>
          <a:lstStyle/>
          <a:p>
            <a:r>
              <a:rPr lang="en-US" dirty="0"/>
              <a:t>Phase 1</a:t>
            </a:r>
          </a:p>
        </p:txBody>
      </p:sp>
      <p:sp>
        <p:nvSpPr>
          <p:cNvPr id="3" name="Content Placeholder 2">
            <a:extLst>
              <a:ext uri="{FF2B5EF4-FFF2-40B4-BE49-F238E27FC236}">
                <a16:creationId xmlns:a16="http://schemas.microsoft.com/office/drawing/2014/main" id="{05AD16DC-E5E9-479E-B1BF-39A31C616096}"/>
              </a:ext>
            </a:extLst>
          </p:cNvPr>
          <p:cNvSpPr>
            <a:spLocks noGrp="1"/>
          </p:cNvSpPr>
          <p:nvPr>
            <p:ph idx="1"/>
          </p:nvPr>
        </p:nvSpPr>
        <p:spPr>
          <a:xfrm>
            <a:off x="645943" y="1458119"/>
            <a:ext cx="8944211" cy="1447800"/>
          </a:xfrm>
        </p:spPr>
        <p:txBody>
          <a:bodyPr/>
          <a:lstStyle/>
          <a:p>
            <a:pPr marL="0" indent="0">
              <a:buNone/>
            </a:pPr>
            <a:r>
              <a:rPr lang="en-US" b="1" dirty="0">
                <a:latin typeface="Helvetica" panose="020B0604020202020204" pitchFamily="34" charset="0"/>
                <a:cs typeface="Helvetica" panose="020B0604020202020204" pitchFamily="34" charset="0"/>
              </a:rPr>
              <a:t>Questions:</a:t>
            </a:r>
          </a:p>
          <a:p>
            <a:pPr marL="0" indent="0">
              <a:buNone/>
            </a:pPr>
            <a:endParaRPr lang="en-US" dirty="0"/>
          </a:p>
          <a:p>
            <a:endParaRPr lang="en-US" dirty="0"/>
          </a:p>
        </p:txBody>
      </p:sp>
      <p:graphicFrame>
        <p:nvGraphicFramePr>
          <p:cNvPr id="6" name="Table 5">
            <a:extLst>
              <a:ext uri="{FF2B5EF4-FFF2-40B4-BE49-F238E27FC236}">
                <a16:creationId xmlns:a16="http://schemas.microsoft.com/office/drawing/2014/main" id="{4CF8A66D-072D-4C5A-9521-E4B4C016CDB6}"/>
              </a:ext>
            </a:extLst>
          </p:cNvPr>
          <p:cNvGraphicFramePr>
            <a:graphicFrameLocks noGrp="1"/>
          </p:cNvGraphicFramePr>
          <p:nvPr>
            <p:extLst>
              <p:ext uri="{D42A27DB-BD31-4B8C-83A1-F6EECF244321}">
                <p14:modId xmlns:p14="http://schemas.microsoft.com/office/powerpoint/2010/main" val="1153670326"/>
              </p:ext>
            </p:extLst>
          </p:nvPr>
        </p:nvGraphicFramePr>
        <p:xfrm>
          <a:off x="645943" y="2072640"/>
          <a:ext cx="5623560" cy="2628616"/>
        </p:xfrm>
        <a:graphic>
          <a:graphicData uri="http://schemas.openxmlformats.org/drawingml/2006/table">
            <a:tbl>
              <a:tblPr firstRow="1" firstCol="1" lastRow="1" lastCol="1" bandRow="1" bandCol="1">
                <a:tableStyleId>{FABFCF23-3B69-468F-B69F-88F6DE6A72F2}</a:tableStyleId>
              </a:tblPr>
              <a:tblGrid>
                <a:gridCol w="411480">
                  <a:extLst>
                    <a:ext uri="{9D8B030D-6E8A-4147-A177-3AD203B41FA5}">
                      <a16:colId xmlns:a16="http://schemas.microsoft.com/office/drawing/2014/main" val="3404560126"/>
                    </a:ext>
                  </a:extLst>
                </a:gridCol>
                <a:gridCol w="3337560">
                  <a:extLst>
                    <a:ext uri="{9D8B030D-6E8A-4147-A177-3AD203B41FA5}">
                      <a16:colId xmlns:a16="http://schemas.microsoft.com/office/drawing/2014/main" val="1044197548"/>
                    </a:ext>
                  </a:extLst>
                </a:gridCol>
                <a:gridCol w="1874520">
                  <a:extLst>
                    <a:ext uri="{9D8B030D-6E8A-4147-A177-3AD203B41FA5}">
                      <a16:colId xmlns:a16="http://schemas.microsoft.com/office/drawing/2014/main" val="4228423778"/>
                    </a:ext>
                  </a:extLst>
                </a:gridCol>
              </a:tblGrid>
              <a:tr h="190782">
                <a:tc>
                  <a:txBody>
                    <a:bodyPr/>
                    <a:lstStyle/>
                    <a:p>
                      <a:pPr marL="0" marR="0" algn="ctr">
                        <a:spcBef>
                          <a:spcPts val="0"/>
                        </a:spcBef>
                        <a:spcAft>
                          <a:spcPts val="0"/>
                        </a:spcAft>
                      </a:pPr>
                      <a:r>
                        <a:rPr lang="en-US" sz="1600" dirty="0">
                          <a:effectLst/>
                        </a:rPr>
                        <a:t>#</a:t>
                      </a:r>
                      <a:endParaRPr lang="en-US" sz="16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tc>
                <a:tc>
                  <a:txBody>
                    <a:bodyPr/>
                    <a:lstStyle/>
                    <a:p>
                      <a:pPr marL="0" marR="0" algn="ctr">
                        <a:spcBef>
                          <a:spcPts val="0"/>
                        </a:spcBef>
                        <a:spcAft>
                          <a:spcPts val="0"/>
                        </a:spcAft>
                      </a:pPr>
                      <a:r>
                        <a:rPr lang="en-US" sz="1600" dirty="0">
                          <a:effectLst/>
                        </a:rPr>
                        <a:t>Question</a:t>
                      </a:r>
                      <a:endParaRPr lang="en-US" sz="16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tc>
                <a:tc>
                  <a:txBody>
                    <a:bodyPr/>
                    <a:lstStyle/>
                    <a:p>
                      <a:pPr marL="0" marR="0" algn="ctr">
                        <a:spcBef>
                          <a:spcPts val="0"/>
                        </a:spcBef>
                        <a:spcAft>
                          <a:spcPts val="0"/>
                        </a:spcAft>
                      </a:pPr>
                      <a:r>
                        <a:rPr lang="en-US" sz="1600" dirty="0">
                          <a:effectLst/>
                        </a:rPr>
                        <a:t>Who to Ask?</a:t>
                      </a:r>
                      <a:endParaRPr lang="en-US" sz="16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tc>
                <a:extLst>
                  <a:ext uri="{0D108BD9-81ED-4DB2-BD59-A6C34878D82A}">
                    <a16:rowId xmlns:a16="http://schemas.microsoft.com/office/drawing/2014/main" val="2579445842"/>
                  </a:ext>
                </a:extLst>
              </a:tr>
              <a:tr h="572347">
                <a:tc>
                  <a:txBody>
                    <a:bodyPr/>
                    <a:lstStyle/>
                    <a:p>
                      <a:pPr marL="0" marR="0" algn="ctr">
                        <a:spcBef>
                          <a:spcPts val="0"/>
                        </a:spcBef>
                        <a:spcAft>
                          <a:spcPts val="0"/>
                        </a:spcAft>
                      </a:pPr>
                      <a:r>
                        <a:rPr lang="en-US" sz="1200" dirty="0">
                          <a:effectLst/>
                        </a:rPr>
                        <a:t>1.</a:t>
                      </a:r>
                      <a:endParaRPr lang="en-US" sz="12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dirty="0">
                          <a:effectLst/>
                        </a:rPr>
                        <a:t>Who has access? </a:t>
                      </a:r>
                      <a:endParaRPr lang="en-US" sz="12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b="0" dirty="0">
                          <a:effectLst/>
                        </a:rPr>
                        <a:t>Academic department supervisor, registrar’s office</a:t>
                      </a:r>
                      <a:endParaRPr lang="en-US" sz="1200" b="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283013279"/>
                  </a:ext>
                </a:extLst>
              </a:tr>
              <a:tr h="286173">
                <a:tc>
                  <a:txBody>
                    <a:bodyPr/>
                    <a:lstStyle/>
                    <a:p>
                      <a:pPr marL="0" marR="0" algn="ctr">
                        <a:spcBef>
                          <a:spcPts val="0"/>
                        </a:spcBef>
                        <a:spcAft>
                          <a:spcPts val="0"/>
                        </a:spcAft>
                      </a:pPr>
                      <a:r>
                        <a:rPr lang="en-US" sz="1200" dirty="0">
                          <a:effectLst/>
                        </a:rPr>
                        <a:t>2.</a:t>
                      </a:r>
                      <a:endParaRPr lang="en-US" sz="12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dirty="0">
                          <a:effectLst/>
                        </a:rPr>
                        <a:t>How many users?</a:t>
                      </a:r>
                      <a:endParaRPr lang="en-US" sz="12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b="0" dirty="0">
                          <a:effectLst/>
                        </a:rPr>
                        <a:t>Registrar’s office</a:t>
                      </a:r>
                      <a:endParaRPr lang="en-US" sz="1200" b="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367419344"/>
                  </a:ext>
                </a:extLst>
              </a:tr>
              <a:tr h="381564">
                <a:tc>
                  <a:txBody>
                    <a:bodyPr/>
                    <a:lstStyle/>
                    <a:p>
                      <a:pPr marL="0" marR="0" algn="ctr">
                        <a:spcBef>
                          <a:spcPts val="0"/>
                        </a:spcBef>
                        <a:spcAft>
                          <a:spcPts val="0"/>
                        </a:spcAft>
                      </a:pPr>
                      <a:r>
                        <a:rPr lang="en-US" sz="1200">
                          <a:effectLst/>
                        </a:rPr>
                        <a:t>3.</a:t>
                      </a:r>
                      <a:endParaRPr lang="en-US" sz="120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dirty="0">
                          <a:effectLst/>
                        </a:rPr>
                        <a:t>Time frame?</a:t>
                      </a:r>
                      <a:endParaRPr lang="en-US" sz="12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b="0" dirty="0">
                          <a:effectLst/>
                        </a:rPr>
                        <a:t>Academic department and registrar’s office</a:t>
                      </a:r>
                      <a:endParaRPr lang="en-US" sz="1200" b="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639991731"/>
                  </a:ext>
                </a:extLst>
              </a:tr>
              <a:tr h="381564">
                <a:tc>
                  <a:txBody>
                    <a:bodyPr/>
                    <a:lstStyle/>
                    <a:p>
                      <a:pPr marL="0" marR="0" algn="ctr">
                        <a:spcBef>
                          <a:spcPts val="0"/>
                        </a:spcBef>
                        <a:spcAft>
                          <a:spcPts val="0"/>
                        </a:spcAft>
                      </a:pPr>
                      <a:r>
                        <a:rPr lang="en-US" sz="1200" dirty="0">
                          <a:effectLst/>
                        </a:rPr>
                        <a:t>4.</a:t>
                      </a:r>
                      <a:endParaRPr lang="en-US" sz="12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dirty="0">
                          <a:effectLst/>
                        </a:rPr>
                        <a:t>Data amount?</a:t>
                      </a:r>
                      <a:endParaRPr lang="en-US" sz="12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b="0" dirty="0">
                          <a:effectLst/>
                        </a:rPr>
                        <a:t>Academic department and registrar’s office</a:t>
                      </a:r>
                      <a:endParaRPr lang="en-US" sz="1200" b="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99716818"/>
                  </a:ext>
                </a:extLst>
              </a:tr>
              <a:tr h="381564">
                <a:tc>
                  <a:txBody>
                    <a:bodyPr/>
                    <a:lstStyle/>
                    <a:p>
                      <a:pPr marL="0" marR="0" algn="ctr">
                        <a:spcBef>
                          <a:spcPts val="0"/>
                        </a:spcBef>
                        <a:spcAft>
                          <a:spcPts val="0"/>
                        </a:spcAft>
                      </a:pPr>
                      <a:r>
                        <a:rPr lang="en-US" sz="1200" dirty="0">
                          <a:effectLst/>
                        </a:rPr>
                        <a:t>5.</a:t>
                      </a:r>
                      <a:endParaRPr lang="en-US" sz="12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dirty="0">
                          <a:effectLst/>
                        </a:rPr>
                        <a:t>Budget?</a:t>
                      </a:r>
                      <a:endParaRPr lang="en-US" sz="12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b="0" dirty="0">
                          <a:effectLst/>
                        </a:rPr>
                        <a:t>Accounting and finance department</a:t>
                      </a:r>
                      <a:endParaRPr lang="en-US" sz="1200" b="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370154462"/>
                  </a:ext>
                </a:extLst>
              </a:tr>
              <a:tr h="381564">
                <a:tc>
                  <a:txBody>
                    <a:bodyPr/>
                    <a:lstStyle/>
                    <a:p>
                      <a:pPr marL="0" marR="0" algn="ctr">
                        <a:spcBef>
                          <a:spcPts val="0"/>
                        </a:spcBef>
                        <a:spcAft>
                          <a:spcPts val="0"/>
                        </a:spcAft>
                      </a:pPr>
                      <a:r>
                        <a:rPr lang="en-US" sz="1200" dirty="0">
                          <a:effectLst/>
                        </a:rPr>
                        <a:t>6. </a:t>
                      </a:r>
                      <a:endParaRPr lang="en-US" sz="120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b="0" dirty="0">
                          <a:effectLst/>
                        </a:rPr>
                        <a:t>Details of the current system and whether it can be extended.</a:t>
                      </a:r>
                      <a:endParaRPr lang="en-US" sz="1200" b="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tc>
                  <a:txBody>
                    <a:bodyPr/>
                    <a:lstStyle/>
                    <a:p>
                      <a:pPr marL="0" marR="0">
                        <a:spcBef>
                          <a:spcPts val="0"/>
                        </a:spcBef>
                        <a:spcAft>
                          <a:spcPts val="0"/>
                        </a:spcAft>
                      </a:pPr>
                      <a:r>
                        <a:rPr lang="en-US" sz="1200" b="0" dirty="0">
                          <a:effectLst/>
                        </a:rPr>
                        <a:t>IT Department</a:t>
                      </a:r>
                      <a:endParaRPr lang="en-US" sz="1200" b="0" dirty="0">
                        <a:effectLst/>
                        <a:latin typeface="Helvetica" panose="020B0604020202020204" pitchFamily="34" charset="0"/>
                        <a:ea typeface="Times New Roman" panose="02020603050405020304" pitchFamily="18" charset="0"/>
                        <a:cs typeface="Helvetica" panose="020B0604020202020204" pitchFamily="34"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687168878"/>
                  </a:ext>
                </a:extLst>
              </a:tr>
            </a:tbl>
          </a:graphicData>
        </a:graphic>
      </p:graphicFrame>
      <p:sp>
        <p:nvSpPr>
          <p:cNvPr id="8" name="TextBox 7">
            <a:extLst>
              <a:ext uri="{FF2B5EF4-FFF2-40B4-BE49-F238E27FC236}">
                <a16:creationId xmlns:a16="http://schemas.microsoft.com/office/drawing/2014/main" id="{5C9FDF96-FED6-4996-BB0E-0481F364E55A}"/>
              </a:ext>
            </a:extLst>
          </p:cNvPr>
          <p:cNvSpPr txBox="1"/>
          <p:nvPr/>
        </p:nvSpPr>
        <p:spPr>
          <a:xfrm>
            <a:off x="531812" y="4792022"/>
            <a:ext cx="6858000" cy="1215717"/>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Explanation of work:</a:t>
            </a:r>
            <a:br>
              <a:rPr lang="en-US" sz="1300" dirty="0">
                <a:latin typeface="Helvetica" panose="020B0604020202020204" pitchFamily="34" charset="0"/>
                <a:cs typeface="Helvetica" panose="020B0604020202020204" pitchFamily="34" charset="0"/>
              </a:rPr>
            </a:br>
            <a:endParaRPr lang="en-US" sz="13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We completed the project as a group. We shared our ideas as we went along. We used the combination of the information given and our experiences to make the project that we thought would be best represented.</a:t>
            </a:r>
          </a:p>
        </p:txBody>
      </p:sp>
    </p:spTree>
    <p:extLst>
      <p:ext uri="{BB962C8B-B14F-4D97-AF65-F5344CB8AC3E}">
        <p14:creationId xmlns:p14="http://schemas.microsoft.com/office/powerpoint/2010/main" val="355255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A435B-7135-47E8-A7A4-94F87D3D67DD}"/>
              </a:ext>
            </a:extLst>
          </p:cNvPr>
          <p:cNvSpPr>
            <a:spLocks noGrp="1"/>
          </p:cNvSpPr>
          <p:nvPr>
            <p:ph type="title"/>
          </p:nvPr>
        </p:nvSpPr>
        <p:spPr/>
        <p:txBody>
          <a:bodyPr/>
          <a:lstStyle/>
          <a:p>
            <a:r>
              <a:rPr lang="en-US" dirty="0"/>
              <a:t>Phase 1</a:t>
            </a:r>
          </a:p>
        </p:txBody>
      </p:sp>
      <p:sp>
        <p:nvSpPr>
          <p:cNvPr id="3" name="Content Placeholder 2">
            <a:extLst>
              <a:ext uri="{FF2B5EF4-FFF2-40B4-BE49-F238E27FC236}">
                <a16:creationId xmlns:a16="http://schemas.microsoft.com/office/drawing/2014/main" id="{C4D44D1D-611F-4BF7-B0FA-818C0C3B1B0B}"/>
              </a:ext>
            </a:extLst>
          </p:cNvPr>
          <p:cNvSpPr>
            <a:spLocks noGrp="1"/>
          </p:cNvSpPr>
          <p:nvPr>
            <p:ph idx="1"/>
          </p:nvPr>
        </p:nvSpPr>
        <p:spPr>
          <a:xfrm>
            <a:off x="1103025" y="1295400"/>
            <a:ext cx="8944211" cy="5333999"/>
          </a:xfrm>
        </p:spPr>
        <p:txBody>
          <a:bodyPr>
            <a:normAutofit fontScale="70000" lnSpcReduction="20000"/>
          </a:bodyPr>
          <a:lstStyle/>
          <a:p>
            <a:pPr marL="0" indent="0">
              <a:buNone/>
            </a:pPr>
            <a:r>
              <a:rPr lang="en-US" sz="2200" u="sng" dirty="0">
                <a:latin typeface="Helvetica" panose="020B0604020202020204" pitchFamily="34" charset="0"/>
                <a:cs typeface="Helvetica" panose="020B0604020202020204" pitchFamily="34" charset="0"/>
              </a:rPr>
              <a:t>Student Records System SRS – Requirements Definitions</a:t>
            </a:r>
            <a:endParaRPr lang="en-US" dirty="0">
              <a:latin typeface="Helvetica" panose="020B0604020202020204" pitchFamily="34" charset="0"/>
              <a:cs typeface="Helvetica" panose="020B0604020202020204" pitchFamily="34" charset="0"/>
            </a:endParaRPr>
          </a:p>
          <a:p>
            <a:pPr marL="0" indent="0">
              <a:buNone/>
            </a:pPr>
            <a:r>
              <a:rPr lang="en-US" sz="2200" b="1" dirty="0">
                <a:latin typeface="Helvetica" panose="020B0604020202020204" pitchFamily="34" charset="0"/>
                <a:cs typeface="Helvetica" panose="020B0604020202020204" pitchFamily="34" charset="0"/>
              </a:rPr>
              <a:t>Non-Functional Requirements:</a:t>
            </a:r>
          </a:p>
          <a:p>
            <a:pPr lvl="0"/>
            <a:r>
              <a:rPr lang="en-US" sz="2400" dirty="0">
                <a:latin typeface="Helvetica" panose="020B0604020202020204" pitchFamily="34" charset="0"/>
                <a:cs typeface="Helvetica" panose="020B0604020202020204" pitchFamily="34" charset="0"/>
              </a:rPr>
              <a:t>Operational Requirements </a:t>
            </a:r>
          </a:p>
          <a:p>
            <a:pPr lvl="1"/>
            <a:r>
              <a:rPr lang="en-US" sz="1900" dirty="0">
                <a:latin typeface="Helvetica" panose="020B0604020202020204" pitchFamily="34" charset="0"/>
                <a:cs typeface="Helvetica" panose="020B0604020202020204" pitchFamily="34" charset="0"/>
              </a:rPr>
              <a:t>The system will be accessible 24 hours a day, 7 days a week</a:t>
            </a:r>
          </a:p>
          <a:p>
            <a:pPr lvl="1"/>
            <a:r>
              <a:rPr lang="en-US" sz="1900" dirty="0">
                <a:latin typeface="Helvetica" panose="020B0604020202020204" pitchFamily="34" charset="0"/>
                <a:cs typeface="Helvetica" panose="020B0604020202020204" pitchFamily="34" charset="0"/>
              </a:rPr>
              <a:t>The system will be able to work on any machine processor</a:t>
            </a:r>
          </a:p>
          <a:p>
            <a:pPr lvl="1"/>
            <a:r>
              <a:rPr lang="en-US" sz="1900" dirty="0">
                <a:latin typeface="Helvetica" panose="020B0604020202020204" pitchFamily="34" charset="0"/>
                <a:cs typeface="Helvetica" panose="020B0604020202020204" pitchFamily="34" charset="0"/>
              </a:rPr>
              <a:t>The system will be available to all users who attend the University.</a:t>
            </a:r>
          </a:p>
          <a:p>
            <a:pPr lvl="0"/>
            <a:r>
              <a:rPr lang="en-US" sz="2400" dirty="0">
                <a:latin typeface="Helvetica" panose="020B0604020202020204" pitchFamily="34" charset="0"/>
                <a:cs typeface="Helvetica" panose="020B0604020202020204" pitchFamily="34" charset="0"/>
              </a:rPr>
              <a:t>Performance</a:t>
            </a:r>
          </a:p>
          <a:p>
            <a:pPr lvl="1"/>
            <a:r>
              <a:rPr lang="en-US" sz="1900" dirty="0">
                <a:latin typeface="Helvetica" panose="020B0604020202020204" pitchFamily="34" charset="0"/>
                <a:cs typeface="Helvetica" panose="020B0604020202020204" pitchFamily="34" charset="0"/>
              </a:rPr>
              <a:t>The system will be able to operate under high traffic.</a:t>
            </a:r>
          </a:p>
          <a:p>
            <a:pPr lvl="1"/>
            <a:r>
              <a:rPr lang="en-US" sz="1900" dirty="0">
                <a:latin typeface="Helvetica" panose="020B0604020202020204" pitchFamily="34" charset="0"/>
                <a:cs typeface="Helvetica" panose="020B0604020202020204" pitchFamily="34" charset="0"/>
              </a:rPr>
              <a:t>The system will be able to run swiftly at all times.</a:t>
            </a:r>
          </a:p>
          <a:p>
            <a:pPr lvl="1"/>
            <a:r>
              <a:rPr lang="en-US" sz="1900" dirty="0">
                <a:latin typeface="Helvetica" panose="020B0604020202020204" pitchFamily="34" charset="0"/>
                <a:cs typeface="Helvetica" panose="020B0604020202020204" pitchFamily="34" charset="0"/>
              </a:rPr>
              <a:t>The database will be able to quickly collect and display the information to the user.</a:t>
            </a:r>
          </a:p>
          <a:p>
            <a:pPr lvl="1"/>
            <a:r>
              <a:rPr lang="en-US" sz="1900" dirty="0">
                <a:latin typeface="Helvetica" panose="020B0604020202020204" pitchFamily="34" charset="0"/>
                <a:cs typeface="Helvetica" panose="020B0604020202020204" pitchFamily="34" charset="0"/>
              </a:rPr>
              <a:t>The database will update weekly.</a:t>
            </a:r>
          </a:p>
          <a:p>
            <a:pPr lvl="1"/>
            <a:r>
              <a:rPr lang="en-US" sz="1900" dirty="0">
                <a:latin typeface="Helvetica" panose="020B0604020202020204" pitchFamily="34" charset="0"/>
                <a:cs typeface="Helvetica" panose="020B0604020202020204" pitchFamily="34" charset="0"/>
              </a:rPr>
              <a:t>There will be one hour a day where the system dedicates it’s time to maintenance where the user will not be able to access the system. </a:t>
            </a:r>
          </a:p>
          <a:p>
            <a:pPr lvl="0"/>
            <a:r>
              <a:rPr lang="en-US" sz="2400" dirty="0">
                <a:latin typeface="Helvetica" panose="020B0604020202020204" pitchFamily="34" charset="0"/>
                <a:cs typeface="Helvetica" panose="020B0604020202020204" pitchFamily="34" charset="0"/>
              </a:rPr>
              <a:t>Security</a:t>
            </a:r>
          </a:p>
          <a:p>
            <a:pPr lvl="1"/>
            <a:r>
              <a:rPr lang="en-US" sz="1900" dirty="0">
                <a:latin typeface="Helvetica" panose="020B0604020202020204" pitchFamily="34" charset="0"/>
                <a:cs typeface="Helvetica" panose="020B0604020202020204" pitchFamily="34" charset="0"/>
              </a:rPr>
              <a:t>The system will be safe from any attempts of hacking.</a:t>
            </a:r>
          </a:p>
          <a:p>
            <a:pPr lvl="1"/>
            <a:r>
              <a:rPr lang="en-US" sz="1900" dirty="0">
                <a:latin typeface="Helvetica" panose="020B0604020202020204" pitchFamily="34" charset="0"/>
                <a:cs typeface="Helvetica" panose="020B0604020202020204" pitchFamily="34" charset="0"/>
              </a:rPr>
              <a:t>The system will be able to attend to viruses and malware and know how to take care of them properly. </a:t>
            </a:r>
          </a:p>
          <a:p>
            <a:pPr lvl="1"/>
            <a:r>
              <a:rPr lang="en-US" sz="1900" dirty="0">
                <a:latin typeface="Helvetica" panose="020B0604020202020204" pitchFamily="34" charset="0"/>
                <a:cs typeface="Helvetica" panose="020B0604020202020204" pitchFamily="34" charset="0"/>
              </a:rPr>
              <a:t>The system will be able to store students and staff’s private information securely. </a:t>
            </a:r>
          </a:p>
          <a:p>
            <a:pPr lvl="1"/>
            <a:r>
              <a:rPr lang="en-US" sz="1900" dirty="0">
                <a:latin typeface="Helvetica" panose="020B0604020202020204" pitchFamily="34" charset="0"/>
                <a:cs typeface="Helvetica" panose="020B0604020202020204" pitchFamily="34" charset="0"/>
              </a:rPr>
              <a:t>The system will keep all private information of students and users safe. </a:t>
            </a:r>
          </a:p>
          <a:p>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138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392A-48C1-4FE4-925E-5906A25CD53D}"/>
              </a:ext>
            </a:extLst>
          </p:cNvPr>
          <p:cNvSpPr>
            <a:spLocks noGrp="1"/>
          </p:cNvSpPr>
          <p:nvPr>
            <p:ph type="title"/>
          </p:nvPr>
        </p:nvSpPr>
        <p:spPr/>
        <p:txBody>
          <a:bodyPr/>
          <a:lstStyle/>
          <a:p>
            <a:r>
              <a:rPr lang="en-US" dirty="0"/>
              <a:t>Phase 1</a:t>
            </a:r>
          </a:p>
        </p:txBody>
      </p:sp>
      <p:sp>
        <p:nvSpPr>
          <p:cNvPr id="3" name="Content Placeholder 2">
            <a:extLst>
              <a:ext uri="{FF2B5EF4-FFF2-40B4-BE49-F238E27FC236}">
                <a16:creationId xmlns:a16="http://schemas.microsoft.com/office/drawing/2014/main" id="{898D50E2-E57A-4472-86A9-EAEA918E3B49}"/>
              </a:ext>
            </a:extLst>
          </p:cNvPr>
          <p:cNvSpPr>
            <a:spLocks noGrp="1"/>
          </p:cNvSpPr>
          <p:nvPr>
            <p:ph idx="1"/>
          </p:nvPr>
        </p:nvSpPr>
        <p:spPr>
          <a:xfrm>
            <a:off x="912813" y="1143000"/>
            <a:ext cx="9134424" cy="5562600"/>
          </a:xfrm>
        </p:spPr>
        <p:txBody>
          <a:bodyPr>
            <a:noAutofit/>
          </a:bodyPr>
          <a:lstStyle/>
          <a:p>
            <a:pPr marL="0" indent="0">
              <a:buNone/>
            </a:pPr>
            <a:r>
              <a:rPr lang="en-US" sz="1500" dirty="0"/>
              <a:t>Functional Requirements (with details)</a:t>
            </a:r>
          </a:p>
          <a:p>
            <a:pPr lvl="0"/>
            <a:r>
              <a:rPr lang="en-US" sz="1400" dirty="0"/>
              <a:t>Advising Staff Interface</a:t>
            </a:r>
          </a:p>
          <a:p>
            <a:pPr lvl="1"/>
            <a:r>
              <a:rPr lang="en-US" sz="1200" dirty="0"/>
              <a:t>The system will allow staff to see which students are enrolled in each class. </a:t>
            </a:r>
          </a:p>
          <a:p>
            <a:pPr lvl="1"/>
            <a:r>
              <a:rPr lang="en-US" sz="1200" dirty="0"/>
              <a:t>The system will allow staff to access student’s GPA and classes they have already completed. </a:t>
            </a:r>
          </a:p>
          <a:p>
            <a:pPr lvl="1"/>
            <a:r>
              <a:rPr lang="en-US" sz="1200" dirty="0"/>
              <a:t>The system will allow staff to set a prerequisite for each class. </a:t>
            </a:r>
          </a:p>
          <a:p>
            <a:pPr lvl="1"/>
            <a:r>
              <a:rPr lang="en-US" sz="1200" dirty="0"/>
              <a:t>The system will allow staff to set the date and time for each class being enrolled.</a:t>
            </a:r>
          </a:p>
          <a:p>
            <a:pPr lvl="1"/>
            <a:r>
              <a:rPr lang="en-US" sz="1200" dirty="0"/>
              <a:t>The system will allow staff to limit the number of students being enrolled in each class. </a:t>
            </a:r>
          </a:p>
          <a:p>
            <a:pPr lvl="0"/>
            <a:r>
              <a:rPr lang="en-US" sz="1400" dirty="0"/>
              <a:t>Student Interface</a:t>
            </a:r>
          </a:p>
          <a:p>
            <a:pPr lvl="1"/>
            <a:r>
              <a:rPr lang="en-US" sz="1200" dirty="0"/>
              <a:t>The system will allow students to see the date and time of class.</a:t>
            </a:r>
          </a:p>
          <a:p>
            <a:pPr lvl="1"/>
            <a:r>
              <a:rPr lang="en-US" sz="1200" dirty="0"/>
              <a:t>The system will allow students to check if they qualify to be enrolled in a class.</a:t>
            </a:r>
          </a:p>
          <a:p>
            <a:pPr lvl="1"/>
            <a:r>
              <a:rPr lang="en-US" sz="1200" dirty="0"/>
              <a:t>The system will allow students to see their GPA and amount of credits they have.</a:t>
            </a:r>
          </a:p>
          <a:p>
            <a:pPr lvl="1"/>
            <a:r>
              <a:rPr lang="en-US" sz="1200" dirty="0"/>
              <a:t>They system will allow students to be entered in a waitlist.</a:t>
            </a:r>
          </a:p>
          <a:p>
            <a:pPr lvl="1"/>
            <a:r>
              <a:rPr lang="en-US" sz="1200" dirty="0"/>
              <a:t>The system will allow the students to see how many seats are left in the class being offered.</a:t>
            </a:r>
          </a:p>
          <a:p>
            <a:pPr lvl="1"/>
            <a:r>
              <a:rPr lang="en-US" sz="1200" dirty="0"/>
              <a:t>Students have an option to add or drop a class.</a:t>
            </a:r>
          </a:p>
          <a:p>
            <a:pPr lvl="1"/>
            <a:r>
              <a:rPr lang="en-US" sz="1200" dirty="0"/>
              <a:t>The students can choose whether they want to take the class online or in person.</a:t>
            </a:r>
          </a:p>
          <a:p>
            <a:pPr marL="0" indent="0">
              <a:buNone/>
            </a:pPr>
            <a:endParaRPr lang="en-US" sz="1100" dirty="0"/>
          </a:p>
        </p:txBody>
      </p:sp>
    </p:spTree>
    <p:extLst>
      <p:ext uri="{BB962C8B-B14F-4D97-AF65-F5344CB8AC3E}">
        <p14:creationId xmlns:p14="http://schemas.microsoft.com/office/powerpoint/2010/main" val="25817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B497-C5E5-4DEF-9DF7-BBE1DF93ED9E}"/>
              </a:ext>
            </a:extLst>
          </p:cNvPr>
          <p:cNvSpPr>
            <a:spLocks noGrp="1"/>
          </p:cNvSpPr>
          <p:nvPr>
            <p:ph type="title"/>
          </p:nvPr>
        </p:nvSpPr>
        <p:spPr/>
        <p:txBody>
          <a:bodyPr/>
          <a:lstStyle/>
          <a:p>
            <a:r>
              <a:rPr lang="en-US" dirty="0"/>
              <a:t>Phase 1</a:t>
            </a:r>
            <a:endParaRPr lang="en-US"/>
          </a:p>
        </p:txBody>
      </p:sp>
      <p:sp>
        <p:nvSpPr>
          <p:cNvPr id="3" name="Content Placeholder 2">
            <a:extLst>
              <a:ext uri="{FF2B5EF4-FFF2-40B4-BE49-F238E27FC236}">
                <a16:creationId xmlns:a16="http://schemas.microsoft.com/office/drawing/2014/main" id="{D1F4AFA5-03FC-4D16-A80D-483E135F65D8}"/>
              </a:ext>
            </a:extLst>
          </p:cNvPr>
          <p:cNvSpPr>
            <a:spLocks noGrp="1"/>
          </p:cNvSpPr>
          <p:nvPr>
            <p:ph idx="1"/>
          </p:nvPr>
        </p:nvSpPr>
        <p:spPr>
          <a:xfrm>
            <a:off x="760413" y="1295401"/>
            <a:ext cx="9286824" cy="4953000"/>
          </a:xfrm>
        </p:spPr>
        <p:txBody>
          <a:bodyPr>
            <a:normAutofit fontScale="92500" lnSpcReduction="10000"/>
          </a:bodyPr>
          <a:lstStyle/>
          <a:p>
            <a:pPr marL="0" lvl="0" indent="0">
              <a:buNone/>
            </a:pPr>
            <a:r>
              <a:rPr lang="en-US" sz="1800" dirty="0"/>
              <a:t>Functional Requirements(Cont.)</a:t>
            </a:r>
          </a:p>
          <a:p>
            <a:pPr lvl="0"/>
            <a:r>
              <a:rPr lang="en-US" sz="1600" dirty="0"/>
              <a:t>Technical Support Interface</a:t>
            </a:r>
          </a:p>
          <a:p>
            <a:pPr lvl="1"/>
            <a:r>
              <a:rPr lang="en-US" sz="1400" dirty="0"/>
              <a:t>The system will allow technical support staff to change the status of the system.</a:t>
            </a:r>
          </a:p>
          <a:p>
            <a:pPr lvl="1"/>
            <a:r>
              <a:rPr lang="en-US" sz="1400" dirty="0"/>
              <a:t>The technical staff can shutdown the system at any time. </a:t>
            </a:r>
          </a:p>
          <a:p>
            <a:pPr lvl="1"/>
            <a:r>
              <a:rPr lang="en-US" sz="1400" dirty="0"/>
              <a:t>The technical staff will have a separate display that shows all the coding done for the system. </a:t>
            </a:r>
          </a:p>
          <a:p>
            <a:pPr lvl="1"/>
            <a:r>
              <a:rPr lang="en-US" sz="1400" dirty="0"/>
              <a:t>The technical staff has an option to put the system in maintenance mode. </a:t>
            </a:r>
          </a:p>
          <a:p>
            <a:pPr lvl="0"/>
            <a:r>
              <a:rPr lang="en-US" sz="1600" dirty="0"/>
              <a:t>Database Management</a:t>
            </a:r>
          </a:p>
          <a:p>
            <a:pPr lvl="1"/>
            <a:r>
              <a:rPr lang="en-US" sz="1500" dirty="0"/>
              <a:t>Store information of students and staff.</a:t>
            </a:r>
          </a:p>
          <a:p>
            <a:pPr lvl="1"/>
            <a:r>
              <a:rPr lang="en-US" sz="1500" dirty="0"/>
              <a:t>Store information of the number of seats left in a class.</a:t>
            </a:r>
          </a:p>
          <a:p>
            <a:pPr lvl="1"/>
            <a:r>
              <a:rPr lang="en-US" sz="1500" dirty="0"/>
              <a:t>Store information of the class such as who is teaching and what the class is about.</a:t>
            </a:r>
          </a:p>
          <a:p>
            <a:pPr lvl="0"/>
            <a:r>
              <a:rPr lang="en-US" sz="1600" dirty="0"/>
              <a:t>Support Management</a:t>
            </a:r>
          </a:p>
          <a:p>
            <a:pPr lvl="1"/>
            <a:r>
              <a:rPr lang="en-US" sz="1500" dirty="0"/>
              <a:t>The system will allow students to see the syllabus of the class.</a:t>
            </a:r>
          </a:p>
          <a:p>
            <a:pPr lvl="1"/>
            <a:r>
              <a:rPr lang="en-US" sz="1500" dirty="0"/>
              <a:t>The system will allow students to ask questions they have about the enrollment process.</a:t>
            </a:r>
          </a:p>
          <a:p>
            <a:pPr lvl="1"/>
            <a:r>
              <a:rPr lang="en-US" sz="1500" dirty="0"/>
              <a:t>The system will allow staff to communicate with the students if there is a change in the class being enrolled. </a:t>
            </a:r>
          </a:p>
          <a:p>
            <a:endParaRPr lang="en-US" dirty="0"/>
          </a:p>
        </p:txBody>
      </p:sp>
    </p:spTree>
    <p:extLst>
      <p:ext uri="{BB962C8B-B14F-4D97-AF65-F5344CB8AC3E}">
        <p14:creationId xmlns:p14="http://schemas.microsoft.com/office/powerpoint/2010/main" val="68265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contrast presentation (widescreen)</Template>
  <TotalTime>427</TotalTime>
  <Words>1916</Words>
  <Application>Microsoft Office PowerPoint</Application>
  <PresentationFormat>Custom</PresentationFormat>
  <Paragraphs>295</Paragraphs>
  <Slides>43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Century Gothic</vt:lpstr>
      <vt:lpstr>Century Gothic (Headings)</vt:lpstr>
      <vt:lpstr>Franklin Gothic Medium</vt:lpstr>
      <vt:lpstr>Helvetica</vt:lpstr>
      <vt:lpstr>Times New Roman</vt:lpstr>
      <vt:lpstr>Wingdings</vt:lpstr>
      <vt:lpstr>Wingdings 3</vt:lpstr>
      <vt:lpstr>Ion</vt:lpstr>
      <vt:lpstr>Student Records System </vt:lpstr>
      <vt:lpstr>Phases</vt:lpstr>
      <vt:lpstr>Phase 1</vt:lpstr>
      <vt:lpstr>Phase 1</vt:lpstr>
      <vt:lpstr>Phase 1</vt:lpstr>
      <vt:lpstr>Phase 1</vt:lpstr>
      <vt:lpstr>Phase 1</vt:lpstr>
      <vt:lpstr>Phase 1</vt:lpstr>
      <vt:lpstr>Phase 1</vt:lpstr>
      <vt:lpstr>Phase 2</vt:lpstr>
      <vt:lpstr>Phase 2-Feasibility Analysis Summary &amp; Cost Benefits </vt:lpstr>
      <vt:lpstr>Phase 3</vt:lpstr>
      <vt:lpstr>PowerPoint Presentation</vt:lpstr>
      <vt:lpstr>Phase 3</vt:lpstr>
      <vt:lpstr>PowerPoint Presentation</vt:lpstr>
      <vt:lpstr>Phase 3</vt:lpstr>
      <vt:lpstr>Phase 4</vt:lpstr>
      <vt:lpstr>CRC Cards</vt:lpstr>
      <vt:lpstr>PowerPoint Presentation</vt:lpstr>
      <vt:lpstr>PowerPoint Presentation</vt:lpstr>
      <vt:lpstr>PowerPoint Presentation</vt:lpstr>
      <vt:lpstr>PowerPoint Presentation</vt:lpstr>
      <vt:lpstr>UML DIAGRAM </vt:lpstr>
      <vt:lpstr>CLASS DIAGRAM </vt:lpstr>
      <vt:lpstr>Phase 5</vt:lpstr>
      <vt:lpstr>SEQUENCE DIAGRAM</vt:lpstr>
      <vt:lpstr>COMMUNICATION DIAGRAM</vt:lpstr>
      <vt:lpstr>OBJECT STATE DIAGRAM</vt:lpstr>
      <vt:lpstr>Phase 6</vt:lpstr>
      <vt:lpstr>Package Diagram</vt:lpstr>
      <vt:lpstr>Phase 7</vt:lpstr>
      <vt:lpstr>MAPPING</vt:lpstr>
      <vt:lpstr>HCI, PD, &amp; DAM LAYERS</vt:lpstr>
      <vt:lpstr>Phase 8</vt:lpstr>
      <vt:lpstr>WINDOWS NAVIGATION DIAGRAM</vt:lpstr>
      <vt:lpstr>DEPLOYMENT DIAGRAM </vt:lpstr>
      <vt:lpstr>Conversion Strategy</vt:lpstr>
      <vt:lpstr>Test Plan</vt:lpstr>
      <vt:lpstr>Post-implementation Activities </vt:lpstr>
      <vt:lpstr>Post-Implementation Activities</vt:lpstr>
      <vt:lpstr>Website </vt:lpstr>
      <vt:lpstr>Website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Record System Team S.A.D</dc:title>
  <dc:creator>Hamiz Khan</dc:creator>
  <cp:lastModifiedBy>Hamiz Khan</cp:lastModifiedBy>
  <cp:revision>7</cp:revision>
  <dcterms:created xsi:type="dcterms:W3CDTF">2018-04-30T01:56:27Z</dcterms:created>
  <dcterms:modified xsi:type="dcterms:W3CDTF">2019-03-04T02:26:38Z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